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256" r:id="rId2"/>
    <p:sldId id="257" r:id="rId3"/>
    <p:sldId id="258" r:id="rId4"/>
    <p:sldId id="259" r:id="rId5"/>
    <p:sldId id="260" r:id="rId6"/>
    <p:sldId id="263" r:id="rId7"/>
    <p:sldId id="262" r:id="rId8"/>
    <p:sldId id="264" r:id="rId9"/>
  </p:sldIdLst>
  <p:sldSz cx="14630400" cy="82296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46" autoAdjust="0"/>
    <p:restoredTop sz="94536" autoAdjust="0"/>
  </p:normalViewPr>
  <p:slideViewPr>
    <p:cSldViewPr>
      <p:cViewPr varScale="1">
        <p:scale>
          <a:sx n="63" d="100"/>
          <a:sy n="63" d="100"/>
        </p:scale>
        <p:origin x="90" y="6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BAFB4-5ACE-4288-ADE3-CFB6FDDFAEC6}"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72EDB-442F-4B87-AC7A-F2AC1B23253D}" type="slidenum">
              <a:rPr lang="en-US" smtClean="0"/>
              <a:t>‹#›</a:t>
            </a:fld>
            <a:endParaRPr lang="en-US"/>
          </a:p>
        </p:txBody>
      </p:sp>
    </p:spTree>
    <p:extLst>
      <p:ext uri="{BB962C8B-B14F-4D97-AF65-F5344CB8AC3E}">
        <p14:creationId xmlns:p14="http://schemas.microsoft.com/office/powerpoint/2010/main" val="2752941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4386B-F440-3CCB-E9F3-FB6D158C31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9D4F3-3F21-983A-FA8D-374BE342B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41917-15A7-08FF-9A60-D781591BE5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A7AFF9-F356-1C00-D3B1-F2827A23660B}"/>
              </a:ext>
            </a:extLst>
          </p:cNvPr>
          <p:cNvSpPr>
            <a:spLocks noGrp="1"/>
          </p:cNvSpPr>
          <p:nvPr>
            <p:ph type="sldNum" sz="quarter" idx="5"/>
          </p:nvPr>
        </p:nvSpPr>
        <p:spPr/>
        <p:txBody>
          <a:bodyPr/>
          <a:lstStyle/>
          <a:p>
            <a:fld id="{DF672EDB-442F-4B87-AC7A-F2AC1B23253D}" type="slidenum">
              <a:rPr lang="en-US" smtClean="0"/>
              <a:t>6</a:t>
            </a:fld>
            <a:endParaRPr lang="en-US"/>
          </a:p>
        </p:txBody>
      </p:sp>
    </p:spTree>
    <p:extLst>
      <p:ext uri="{BB962C8B-B14F-4D97-AF65-F5344CB8AC3E}">
        <p14:creationId xmlns:p14="http://schemas.microsoft.com/office/powerpoint/2010/main" val="3380757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1.svg"/><Relationship Id="rId3" Type="http://schemas.openxmlformats.org/officeDocument/2006/relationships/image" Target="../media/image12.svg"/><Relationship Id="rId7" Type="http://schemas.openxmlformats.org/officeDocument/2006/relationships/image" Target="../media/image16.svg"/><Relationship Id="rId12" Type="http://schemas.openxmlformats.org/officeDocument/2006/relationships/image" Target="../media/image5.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3.sv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svg"/><Relationship Id="rId14" Type="http://schemas.openxmlformats.org/officeDocument/2006/relationships/image" Target="../media/image22.svg"/></Relationships>
</file>

<file path=ppt/slides/_rels/slide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sv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8.svg"/><Relationship Id="rId3" Type="http://schemas.openxmlformats.org/officeDocument/2006/relationships/image" Target="../media/image31.svg"/><Relationship Id="rId7" Type="http://schemas.openxmlformats.org/officeDocument/2006/relationships/image" Target="../media/image34.svg"/><Relationship Id="rId12" Type="http://schemas.openxmlformats.org/officeDocument/2006/relationships/image" Target="../media/image7.sv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3.svg"/><Relationship Id="rId11" Type="http://schemas.openxmlformats.org/officeDocument/2006/relationships/image" Target="../media/image6.svg"/><Relationship Id="rId5" Type="http://schemas.openxmlformats.org/officeDocument/2006/relationships/image" Target="../media/image21.svg"/><Relationship Id="rId15" Type="http://schemas.openxmlformats.org/officeDocument/2006/relationships/image" Target="../media/image10.svg"/><Relationship Id="rId10" Type="http://schemas.openxmlformats.org/officeDocument/2006/relationships/image" Target="../media/image5.svg"/><Relationship Id="rId4" Type="http://schemas.openxmlformats.org/officeDocument/2006/relationships/image" Target="../media/image32.svg"/><Relationship Id="rId9" Type="http://schemas.openxmlformats.org/officeDocument/2006/relationships/image" Target="../media/image36.svg"/><Relationship Id="rId14" Type="http://schemas.openxmlformats.org/officeDocument/2006/relationships/image" Target="../media/image9.sv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723386-B4A2-7D3C-FE01-0BB4E9ADF447}"/>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Freeform 2"/>
          <p:cNvSpPr/>
          <p:nvPr/>
        </p:nvSpPr>
        <p:spPr>
          <a:xfrm>
            <a:off x="1059319" y="1508531"/>
            <a:ext cx="9497031" cy="3075707"/>
          </a:xfrm>
          <a:custGeom>
            <a:avLst/>
            <a:gdLst/>
            <a:ahLst/>
            <a:cxnLst/>
            <a:rect l="l" t="t" r="r" b="b"/>
            <a:pathLst>
              <a:path w="9497031" h="3075707">
                <a:moveTo>
                  <a:pt x="0" y="0"/>
                </a:moveTo>
                <a:lnTo>
                  <a:pt x="9497031" y="0"/>
                </a:lnTo>
                <a:lnTo>
                  <a:pt x="9497031" y="3075707"/>
                </a:lnTo>
                <a:lnTo>
                  <a:pt x="0" y="3075707"/>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2333971" y="4867299"/>
            <a:ext cx="7295070" cy="397609"/>
          </a:xfrm>
          <a:prstGeom prst="rect">
            <a:avLst/>
          </a:prstGeom>
        </p:spPr>
        <p:txBody>
          <a:bodyPr lIns="0" tIns="0" rIns="0" bIns="0" rtlCol="0" anchor="t">
            <a:spAutoFit/>
          </a:bodyPr>
          <a:lstStyle/>
          <a:p>
            <a:pPr algn="ctr">
              <a:lnSpc>
                <a:spcPts val="3316"/>
              </a:lnSpc>
            </a:pPr>
            <a:r>
              <a:rPr lang="en-US" sz="2369" dirty="0">
                <a:solidFill>
                  <a:srgbClr val="352245"/>
                </a:solidFill>
                <a:latin typeface="Calibri" panose="020F0502020204030204" pitchFamily="34" charset="0"/>
                <a:ea typeface="Calibri" panose="020F0502020204030204" pitchFamily="34" charset="0"/>
                <a:cs typeface="Calibri" panose="020F0502020204030204" pitchFamily="34" charset="0"/>
                <a:sym typeface="CeraGR-Medium"/>
              </a:rPr>
              <a:t>Compound Impact: The New Return on Investment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BF90902C-6FBB-DFE1-549A-4054B1AE93F1}"/>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extBox 2"/>
          <p:cNvSpPr txBox="1"/>
          <p:nvPr/>
        </p:nvSpPr>
        <p:spPr>
          <a:xfrm>
            <a:off x="1064260" y="2537177"/>
            <a:ext cx="12501880" cy="4711035"/>
          </a:xfrm>
          <a:prstGeom prst="rect">
            <a:avLst/>
          </a:prstGeom>
        </p:spPr>
        <p:txBody>
          <a:bodyPr lIns="0" tIns="0" rIns="0" bIns="0" rtlCol="0" anchor="t">
            <a:spAutoFit/>
          </a:bodyPr>
          <a:lstStyle/>
          <a:p>
            <a:pPr algn="ctr">
              <a:lnSpc>
                <a:spcPts val="1698"/>
              </a:lnSpc>
            </a:pPr>
            <a:r>
              <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Einstein called compound interest the eighth wonder of the world — but we believe in something even more powerful: Compound Impact™. We empower our clients to make wise financial decisions to live with purpose, create meaningful legacies, and amplify their impact on their best investments: their families, communities, and the causes they care about most.</a:t>
            </a:r>
          </a:p>
          <a:p>
            <a:pPr algn="ctr">
              <a:lnSpc>
                <a:spcPts val="1698"/>
              </a:lnSpc>
            </a:pPr>
            <a:r>
              <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 </a:t>
            </a:r>
          </a:p>
          <a:p>
            <a:pPr algn="ctr">
              <a:lnSpc>
                <a:spcPts val="1698"/>
              </a:lnSpc>
            </a:pPr>
            <a:r>
              <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As a fiduciary, comprehensive financial planning firm with over seventy years of combined experience, we saw an opportunity to serve the community we love by providing independent and objective financial advice. We ensure that wealth is managed not just for financial security, but for lasting significance. </a:t>
            </a: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698"/>
              </a:lnSpc>
            </a:pPr>
            <a:r>
              <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We accomplish this through our Treasure Valley Family Office, a powerful network of CPAs, attorneys, and other strategic professionals working in concert to deliver advanced planning solutions, including: </a:t>
            </a: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83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1698"/>
              </a:lnSpc>
            </a:pPr>
            <a:r>
              <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Every financial decision has the power to compound over time, shaping not just your future but generations to come. As we help our clients build their legacies, Treasure Valley Financial Planning creates its own legacy of Compound Impact™ — expanding financial security, opportunity, and generosity across families and communities. </a:t>
            </a:r>
          </a:p>
          <a:p>
            <a:pPr algn="ctr">
              <a:lnSpc>
                <a:spcPts val="1698"/>
              </a:lnSpc>
            </a:pPr>
            <a:endParaRPr lang="en-US" sz="13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a:p>
            <a:pPr algn="ctr">
              <a:lnSpc>
                <a:spcPts val="2120"/>
              </a:lnSpc>
            </a:pPr>
            <a:r>
              <a:rPr lang="en-US" sz="1669"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Join us in maximizing your wealth and your impact. </a:t>
            </a:r>
          </a:p>
        </p:txBody>
      </p:sp>
      <p:grpSp>
        <p:nvGrpSpPr>
          <p:cNvPr id="4" name="Group 4"/>
          <p:cNvGrpSpPr/>
          <p:nvPr/>
        </p:nvGrpSpPr>
        <p:grpSpPr>
          <a:xfrm>
            <a:off x="1833319" y="4630318"/>
            <a:ext cx="10963762" cy="841862"/>
            <a:chOff x="0" y="0"/>
            <a:chExt cx="14618349" cy="1122483"/>
          </a:xfrm>
        </p:grpSpPr>
        <p:grpSp>
          <p:nvGrpSpPr>
            <p:cNvPr id="5" name="Group 5"/>
            <p:cNvGrpSpPr/>
            <p:nvPr/>
          </p:nvGrpSpPr>
          <p:grpSpPr>
            <a:xfrm>
              <a:off x="0" y="0"/>
              <a:ext cx="1063609" cy="106360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7" name="TextBox 7"/>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8" name="Freeform 8"/>
            <p:cNvSpPr/>
            <p:nvPr/>
          </p:nvSpPr>
          <p:spPr>
            <a:xfrm>
              <a:off x="119669" y="119669"/>
              <a:ext cx="1002814" cy="1002814"/>
            </a:xfrm>
            <a:custGeom>
              <a:avLst/>
              <a:gdLst/>
              <a:ahLst/>
              <a:cxnLst/>
              <a:rect l="l" t="t" r="r" b="b"/>
              <a:pathLst>
                <a:path w="1002814" h="1002814">
                  <a:moveTo>
                    <a:pt x="0" y="0"/>
                  </a:moveTo>
                  <a:lnTo>
                    <a:pt x="1002814" y="0"/>
                  </a:lnTo>
                  <a:lnTo>
                    <a:pt x="1002814" y="1002814"/>
                  </a:lnTo>
                  <a:lnTo>
                    <a:pt x="0" y="1002814"/>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9" name="Group 9"/>
            <p:cNvGrpSpPr/>
            <p:nvPr/>
          </p:nvGrpSpPr>
          <p:grpSpPr>
            <a:xfrm>
              <a:off x="119669" y="119669"/>
              <a:ext cx="824271" cy="82427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1" name="TextBox 11"/>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12" name="Group 12"/>
            <p:cNvGrpSpPr/>
            <p:nvPr/>
          </p:nvGrpSpPr>
          <p:grpSpPr>
            <a:xfrm>
              <a:off x="2699173" y="0"/>
              <a:ext cx="1063609" cy="106360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14" name="TextBox 14"/>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15" name="Freeform 15"/>
            <p:cNvSpPr/>
            <p:nvPr/>
          </p:nvSpPr>
          <p:spPr>
            <a:xfrm>
              <a:off x="2818842" y="119669"/>
              <a:ext cx="1002814" cy="1002814"/>
            </a:xfrm>
            <a:custGeom>
              <a:avLst/>
              <a:gdLst/>
              <a:ahLst/>
              <a:cxnLst/>
              <a:rect l="l" t="t" r="r" b="b"/>
              <a:pathLst>
                <a:path w="1002814" h="1002814">
                  <a:moveTo>
                    <a:pt x="0" y="0"/>
                  </a:moveTo>
                  <a:lnTo>
                    <a:pt x="1002814" y="0"/>
                  </a:lnTo>
                  <a:lnTo>
                    <a:pt x="1002814" y="1002814"/>
                  </a:lnTo>
                  <a:lnTo>
                    <a:pt x="0" y="1002814"/>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16" name="Group 16"/>
            <p:cNvGrpSpPr/>
            <p:nvPr/>
          </p:nvGrpSpPr>
          <p:grpSpPr>
            <a:xfrm>
              <a:off x="2818842" y="119669"/>
              <a:ext cx="824271" cy="82427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8" name="TextBox 18"/>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19" name="Group 19"/>
            <p:cNvGrpSpPr/>
            <p:nvPr/>
          </p:nvGrpSpPr>
          <p:grpSpPr>
            <a:xfrm>
              <a:off x="5398347" y="0"/>
              <a:ext cx="1063609" cy="1063609"/>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21" name="TextBox 21"/>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22" name="Freeform 22"/>
            <p:cNvSpPr/>
            <p:nvPr/>
          </p:nvSpPr>
          <p:spPr>
            <a:xfrm>
              <a:off x="5518016" y="119669"/>
              <a:ext cx="1002814" cy="1002814"/>
            </a:xfrm>
            <a:custGeom>
              <a:avLst/>
              <a:gdLst/>
              <a:ahLst/>
              <a:cxnLst/>
              <a:rect l="l" t="t" r="r" b="b"/>
              <a:pathLst>
                <a:path w="1002814" h="1002814">
                  <a:moveTo>
                    <a:pt x="0" y="0"/>
                  </a:moveTo>
                  <a:lnTo>
                    <a:pt x="1002813" y="0"/>
                  </a:lnTo>
                  <a:lnTo>
                    <a:pt x="1002813" y="1002814"/>
                  </a:lnTo>
                  <a:lnTo>
                    <a:pt x="0" y="1002814"/>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23" name="Group 23"/>
            <p:cNvGrpSpPr/>
            <p:nvPr/>
          </p:nvGrpSpPr>
          <p:grpSpPr>
            <a:xfrm>
              <a:off x="5518016" y="119669"/>
              <a:ext cx="824271" cy="82427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5" name="TextBox 25"/>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26" name="Group 26"/>
            <p:cNvGrpSpPr/>
            <p:nvPr/>
          </p:nvGrpSpPr>
          <p:grpSpPr>
            <a:xfrm>
              <a:off x="8097520" y="0"/>
              <a:ext cx="1063609" cy="1063609"/>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28" name="TextBox 28"/>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29" name="Freeform 29"/>
            <p:cNvSpPr/>
            <p:nvPr/>
          </p:nvSpPr>
          <p:spPr>
            <a:xfrm>
              <a:off x="8217189" y="119669"/>
              <a:ext cx="1002814" cy="1002814"/>
            </a:xfrm>
            <a:custGeom>
              <a:avLst/>
              <a:gdLst/>
              <a:ahLst/>
              <a:cxnLst/>
              <a:rect l="l" t="t" r="r" b="b"/>
              <a:pathLst>
                <a:path w="1002814" h="1002814">
                  <a:moveTo>
                    <a:pt x="0" y="0"/>
                  </a:moveTo>
                  <a:lnTo>
                    <a:pt x="1002814" y="0"/>
                  </a:lnTo>
                  <a:lnTo>
                    <a:pt x="1002814" y="1002814"/>
                  </a:lnTo>
                  <a:lnTo>
                    <a:pt x="0" y="1002814"/>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30" name="Group 30"/>
            <p:cNvGrpSpPr/>
            <p:nvPr/>
          </p:nvGrpSpPr>
          <p:grpSpPr>
            <a:xfrm>
              <a:off x="8217189" y="119669"/>
              <a:ext cx="824271" cy="824271"/>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2" name="TextBox 32"/>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33" name="Group 33"/>
            <p:cNvGrpSpPr/>
            <p:nvPr/>
          </p:nvGrpSpPr>
          <p:grpSpPr>
            <a:xfrm>
              <a:off x="10796693" y="0"/>
              <a:ext cx="1063609" cy="1063609"/>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35" name="TextBox 35"/>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36" name="Freeform 36"/>
            <p:cNvSpPr/>
            <p:nvPr/>
          </p:nvSpPr>
          <p:spPr>
            <a:xfrm>
              <a:off x="10916362" y="119669"/>
              <a:ext cx="1002814" cy="1002814"/>
            </a:xfrm>
            <a:custGeom>
              <a:avLst/>
              <a:gdLst/>
              <a:ahLst/>
              <a:cxnLst/>
              <a:rect l="l" t="t" r="r" b="b"/>
              <a:pathLst>
                <a:path w="1002814" h="1002814">
                  <a:moveTo>
                    <a:pt x="0" y="0"/>
                  </a:moveTo>
                  <a:lnTo>
                    <a:pt x="1002814" y="0"/>
                  </a:lnTo>
                  <a:lnTo>
                    <a:pt x="1002814" y="1002814"/>
                  </a:lnTo>
                  <a:lnTo>
                    <a:pt x="0" y="1002814"/>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37" name="Group 37"/>
            <p:cNvGrpSpPr/>
            <p:nvPr/>
          </p:nvGrpSpPr>
          <p:grpSpPr>
            <a:xfrm>
              <a:off x="10916362" y="119669"/>
              <a:ext cx="824271" cy="824271"/>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9" name="TextBox 39"/>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40" name="Group 40"/>
            <p:cNvGrpSpPr/>
            <p:nvPr/>
          </p:nvGrpSpPr>
          <p:grpSpPr>
            <a:xfrm>
              <a:off x="13495867" y="0"/>
              <a:ext cx="1063609" cy="1063609"/>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42" name="TextBox 42"/>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43" name="Freeform 43"/>
            <p:cNvSpPr/>
            <p:nvPr/>
          </p:nvSpPr>
          <p:spPr>
            <a:xfrm>
              <a:off x="13615536" y="119669"/>
              <a:ext cx="1002814" cy="1002814"/>
            </a:xfrm>
            <a:custGeom>
              <a:avLst/>
              <a:gdLst/>
              <a:ahLst/>
              <a:cxnLst/>
              <a:rect l="l" t="t" r="r" b="b"/>
              <a:pathLst>
                <a:path w="1002814" h="1002814">
                  <a:moveTo>
                    <a:pt x="0" y="0"/>
                  </a:moveTo>
                  <a:lnTo>
                    <a:pt x="1002813" y="0"/>
                  </a:lnTo>
                  <a:lnTo>
                    <a:pt x="1002813" y="1002814"/>
                  </a:lnTo>
                  <a:lnTo>
                    <a:pt x="0" y="1002814"/>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44" name="Group 44"/>
            <p:cNvGrpSpPr/>
            <p:nvPr/>
          </p:nvGrpSpPr>
          <p:grpSpPr>
            <a:xfrm>
              <a:off x="13615536" y="119669"/>
              <a:ext cx="824271" cy="824271"/>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6" name="TextBox 46"/>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sp>
        <p:nvSpPr>
          <p:cNvPr id="47" name="Freeform 47"/>
          <p:cNvSpPr/>
          <p:nvPr/>
        </p:nvSpPr>
        <p:spPr>
          <a:xfrm>
            <a:off x="2041404" y="4838698"/>
            <a:ext cx="357771" cy="364144"/>
          </a:xfrm>
          <a:custGeom>
            <a:avLst/>
            <a:gdLst/>
            <a:ahLst/>
            <a:cxnLst/>
            <a:rect l="l" t="t" r="r" b="b"/>
            <a:pathLst>
              <a:path w="357771" h="364144">
                <a:moveTo>
                  <a:pt x="0" y="0"/>
                </a:moveTo>
                <a:lnTo>
                  <a:pt x="357771" y="0"/>
                </a:lnTo>
                <a:lnTo>
                  <a:pt x="357771" y="364143"/>
                </a:lnTo>
                <a:lnTo>
                  <a:pt x="0" y="3641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8" name="Freeform 48"/>
          <p:cNvSpPr/>
          <p:nvPr/>
        </p:nvSpPr>
        <p:spPr>
          <a:xfrm>
            <a:off x="4075805" y="4827904"/>
            <a:ext cx="349087" cy="385731"/>
          </a:xfrm>
          <a:custGeom>
            <a:avLst/>
            <a:gdLst/>
            <a:ahLst/>
            <a:cxnLst/>
            <a:rect l="l" t="t" r="r" b="b"/>
            <a:pathLst>
              <a:path w="349087" h="385731">
                <a:moveTo>
                  <a:pt x="0" y="0"/>
                </a:moveTo>
                <a:lnTo>
                  <a:pt x="349086" y="0"/>
                </a:lnTo>
                <a:lnTo>
                  <a:pt x="349086" y="385731"/>
                </a:lnTo>
                <a:lnTo>
                  <a:pt x="0" y="3857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9" name="Freeform 49"/>
          <p:cNvSpPr/>
          <p:nvPr/>
        </p:nvSpPr>
        <p:spPr>
          <a:xfrm>
            <a:off x="6063502" y="4806359"/>
            <a:ext cx="428821" cy="428821"/>
          </a:xfrm>
          <a:custGeom>
            <a:avLst/>
            <a:gdLst/>
            <a:ahLst/>
            <a:cxnLst/>
            <a:rect l="l" t="t" r="r" b="b"/>
            <a:pathLst>
              <a:path w="428821" h="428821">
                <a:moveTo>
                  <a:pt x="0" y="0"/>
                </a:moveTo>
                <a:lnTo>
                  <a:pt x="428821" y="0"/>
                </a:lnTo>
                <a:lnTo>
                  <a:pt x="428821" y="428821"/>
                </a:lnTo>
                <a:lnTo>
                  <a:pt x="0" y="4288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0" name="Freeform 50"/>
          <p:cNvSpPr/>
          <p:nvPr/>
        </p:nvSpPr>
        <p:spPr>
          <a:xfrm>
            <a:off x="8130623" y="4827904"/>
            <a:ext cx="360849" cy="432803"/>
          </a:xfrm>
          <a:custGeom>
            <a:avLst/>
            <a:gdLst/>
            <a:ahLst/>
            <a:cxnLst/>
            <a:rect l="l" t="t" r="r" b="b"/>
            <a:pathLst>
              <a:path w="360849" h="432803">
                <a:moveTo>
                  <a:pt x="0" y="0"/>
                </a:moveTo>
                <a:lnTo>
                  <a:pt x="360850" y="0"/>
                </a:lnTo>
                <a:lnTo>
                  <a:pt x="360850" y="432803"/>
                </a:lnTo>
                <a:lnTo>
                  <a:pt x="0" y="43280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1" name="Freeform 51"/>
          <p:cNvSpPr/>
          <p:nvPr/>
        </p:nvSpPr>
        <p:spPr>
          <a:xfrm>
            <a:off x="10154538" y="4846593"/>
            <a:ext cx="342889" cy="356248"/>
          </a:xfrm>
          <a:custGeom>
            <a:avLst/>
            <a:gdLst/>
            <a:ahLst/>
            <a:cxnLst/>
            <a:rect l="l" t="t" r="r" b="b"/>
            <a:pathLst>
              <a:path w="342889" h="356248">
                <a:moveTo>
                  <a:pt x="0" y="0"/>
                </a:moveTo>
                <a:lnTo>
                  <a:pt x="342889" y="0"/>
                </a:lnTo>
                <a:lnTo>
                  <a:pt x="342889" y="356248"/>
                </a:lnTo>
                <a:lnTo>
                  <a:pt x="0" y="35624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2" name="Freeform 52"/>
          <p:cNvSpPr/>
          <p:nvPr/>
        </p:nvSpPr>
        <p:spPr>
          <a:xfrm>
            <a:off x="12170017" y="4841196"/>
            <a:ext cx="367042" cy="367042"/>
          </a:xfrm>
          <a:custGeom>
            <a:avLst/>
            <a:gdLst/>
            <a:ahLst/>
            <a:cxnLst/>
            <a:rect l="l" t="t" r="r" b="b"/>
            <a:pathLst>
              <a:path w="367042" h="367042">
                <a:moveTo>
                  <a:pt x="0" y="0"/>
                </a:moveTo>
                <a:lnTo>
                  <a:pt x="367042" y="0"/>
                </a:lnTo>
                <a:lnTo>
                  <a:pt x="367042" y="367042"/>
                </a:lnTo>
                <a:lnTo>
                  <a:pt x="0" y="36704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53" name="TextBox 53"/>
          <p:cNvSpPr txBox="1"/>
          <p:nvPr/>
        </p:nvSpPr>
        <p:spPr>
          <a:xfrm>
            <a:off x="507936" y="1022552"/>
            <a:ext cx="13614529" cy="554832"/>
          </a:xfrm>
          <a:prstGeom prst="rect">
            <a:avLst/>
          </a:prstGeom>
        </p:spPr>
        <p:txBody>
          <a:bodyPr lIns="0" tIns="0" rIns="0" bIns="0" rtlCol="0" anchor="t">
            <a:spAutoFit/>
          </a:bodyPr>
          <a:lstStyle/>
          <a:p>
            <a:pPr algn="ctr">
              <a:lnSpc>
                <a:spcPts val="4647"/>
              </a:lnSpc>
            </a:pPr>
            <a:r>
              <a:rPr lang="en-US" sz="3319" dirty="0">
                <a:solidFill>
                  <a:srgbClr val="352245"/>
                </a:solidFill>
                <a:latin typeface="Calibri" panose="020F0502020204030204" pitchFamily="34" charset="0"/>
                <a:ea typeface="Calibri" panose="020F0502020204030204" pitchFamily="34" charset="0"/>
                <a:cs typeface="Calibri" panose="020F0502020204030204" pitchFamily="34" charset="0"/>
                <a:sym typeface="CeraGR-Medium"/>
              </a:rPr>
              <a:t>Compound Our Impact by Empowering Clients to do the Same</a:t>
            </a:r>
          </a:p>
        </p:txBody>
      </p:sp>
      <p:sp>
        <p:nvSpPr>
          <p:cNvPr id="54" name="TextBox 54"/>
          <p:cNvSpPr txBox="1"/>
          <p:nvPr/>
        </p:nvSpPr>
        <p:spPr>
          <a:xfrm>
            <a:off x="2838582" y="672067"/>
            <a:ext cx="8953236" cy="325730"/>
          </a:xfrm>
          <a:prstGeom prst="rect">
            <a:avLst/>
          </a:prstGeom>
        </p:spPr>
        <p:txBody>
          <a:bodyPr lIns="0" tIns="0" rIns="0" bIns="0" rtlCol="0" anchor="t">
            <a:spAutoFit/>
          </a:bodyPr>
          <a:lstStyle/>
          <a:p>
            <a:pPr algn="ctr">
              <a:lnSpc>
                <a:spcPts val="2731"/>
              </a:lnSpc>
            </a:pPr>
            <a:r>
              <a:rPr lang="en-US" sz="1951" spc="1049" dirty="0">
                <a:solidFill>
                  <a:srgbClr val="EB851F"/>
                </a:solidFill>
                <a:latin typeface="Calibri" panose="020F0502020204030204" pitchFamily="34" charset="0"/>
                <a:ea typeface="Calibri" panose="020F0502020204030204" pitchFamily="34" charset="0"/>
                <a:cs typeface="Calibri" panose="020F0502020204030204" pitchFamily="34" charset="0"/>
                <a:sym typeface="CeraGR-Medium"/>
              </a:rPr>
              <a:t>CORE FOCUS</a:t>
            </a:r>
          </a:p>
        </p:txBody>
      </p:sp>
      <p:sp>
        <p:nvSpPr>
          <p:cNvPr id="55" name="TextBox 55"/>
          <p:cNvSpPr txBox="1"/>
          <p:nvPr/>
        </p:nvSpPr>
        <p:spPr>
          <a:xfrm>
            <a:off x="943610" y="5567430"/>
            <a:ext cx="2614320" cy="359073"/>
          </a:xfrm>
          <a:prstGeom prst="rect">
            <a:avLst/>
          </a:prstGeom>
        </p:spPr>
        <p:txBody>
          <a:bodyPr lIns="0" tIns="0" rIns="0" bIns="0" rtlCol="0" anchor="t">
            <a:spAutoFit/>
          </a:bodyPr>
          <a:lstStyle/>
          <a:p>
            <a:pPr algn="ctr">
              <a:lnSpc>
                <a:spcPts val="1384"/>
              </a:lnSpc>
            </a:pPr>
            <a:r>
              <a:rPr lang="en-US" sz="1236" dirty="0">
                <a:solidFill>
                  <a:srgbClr val="000000"/>
                </a:solidFill>
                <a:latin typeface="+mj-lt"/>
                <a:ea typeface="CeraGR-Medium"/>
                <a:cs typeface="CeraGR-Medium"/>
                <a:sym typeface="CeraGR-Medium"/>
              </a:rPr>
              <a:t>DYNAMIC</a:t>
            </a:r>
          </a:p>
          <a:p>
            <a:pPr algn="ctr">
              <a:lnSpc>
                <a:spcPts val="1384"/>
              </a:lnSpc>
            </a:pPr>
            <a:r>
              <a:rPr lang="en-US" sz="1236" dirty="0">
                <a:solidFill>
                  <a:srgbClr val="000000"/>
                </a:solidFill>
                <a:latin typeface="+mj-lt"/>
                <a:ea typeface="CeraGR-Medium"/>
                <a:cs typeface="CeraGR-Medium"/>
                <a:sym typeface="CeraGR-Medium"/>
              </a:rPr>
              <a:t>INVESTMENT MANAGEMENT</a:t>
            </a:r>
          </a:p>
        </p:txBody>
      </p:sp>
      <p:sp>
        <p:nvSpPr>
          <p:cNvPr id="56" name="TextBox 56"/>
          <p:cNvSpPr txBox="1"/>
          <p:nvPr/>
        </p:nvSpPr>
        <p:spPr>
          <a:xfrm>
            <a:off x="2969382" y="5567430"/>
            <a:ext cx="2614320" cy="359073"/>
          </a:xfrm>
          <a:prstGeom prst="rect">
            <a:avLst/>
          </a:prstGeom>
        </p:spPr>
        <p:txBody>
          <a:bodyPr lIns="0" tIns="0" rIns="0" bIns="0" rtlCol="0" anchor="t">
            <a:spAutoFit/>
          </a:bodyPr>
          <a:lstStyle/>
          <a:p>
            <a:pPr algn="ctr">
              <a:lnSpc>
                <a:spcPts val="1384"/>
              </a:lnSpc>
            </a:pPr>
            <a:r>
              <a:rPr lang="en-US" sz="1236" dirty="0">
                <a:solidFill>
                  <a:srgbClr val="000000"/>
                </a:solidFill>
                <a:latin typeface="+mj-lt"/>
                <a:ea typeface="CeraGR-Medium"/>
                <a:cs typeface="CeraGR-Medium"/>
                <a:sym typeface="CeraGR-Medium"/>
              </a:rPr>
              <a:t>ADVANCED TAX</a:t>
            </a:r>
          </a:p>
          <a:p>
            <a:pPr algn="ctr">
              <a:lnSpc>
                <a:spcPts val="1384"/>
              </a:lnSpc>
            </a:pPr>
            <a:r>
              <a:rPr lang="en-US" sz="1236" dirty="0">
                <a:solidFill>
                  <a:srgbClr val="000000"/>
                </a:solidFill>
                <a:latin typeface="+mj-lt"/>
                <a:ea typeface="CeraGR-Medium"/>
                <a:cs typeface="CeraGR-Medium"/>
                <a:sym typeface="CeraGR-Medium"/>
              </a:rPr>
              <a:t>MITIGATION</a:t>
            </a:r>
          </a:p>
        </p:txBody>
      </p:sp>
      <p:sp>
        <p:nvSpPr>
          <p:cNvPr id="57" name="TextBox 57"/>
          <p:cNvSpPr txBox="1"/>
          <p:nvPr/>
        </p:nvSpPr>
        <p:spPr>
          <a:xfrm>
            <a:off x="4995154" y="5567430"/>
            <a:ext cx="2614320" cy="359073"/>
          </a:xfrm>
          <a:prstGeom prst="rect">
            <a:avLst/>
          </a:prstGeom>
        </p:spPr>
        <p:txBody>
          <a:bodyPr lIns="0" tIns="0" rIns="0" bIns="0" rtlCol="0" anchor="t">
            <a:spAutoFit/>
          </a:bodyPr>
          <a:lstStyle/>
          <a:p>
            <a:pPr algn="ctr">
              <a:lnSpc>
                <a:spcPts val="1384"/>
              </a:lnSpc>
            </a:pPr>
            <a:r>
              <a:rPr lang="en-US" sz="1236" dirty="0">
                <a:solidFill>
                  <a:srgbClr val="000000"/>
                </a:solidFill>
                <a:latin typeface="+mj-lt"/>
                <a:ea typeface="CeraGR-Medium"/>
                <a:cs typeface="CeraGR-Medium"/>
                <a:sym typeface="CeraGR-Medium"/>
              </a:rPr>
              <a:t>EFFICIENT WEALTH</a:t>
            </a:r>
          </a:p>
          <a:p>
            <a:pPr algn="ctr">
              <a:lnSpc>
                <a:spcPts val="1384"/>
              </a:lnSpc>
            </a:pPr>
            <a:r>
              <a:rPr lang="en-US" sz="1236" dirty="0">
                <a:solidFill>
                  <a:srgbClr val="000000"/>
                </a:solidFill>
                <a:latin typeface="+mj-lt"/>
                <a:ea typeface="CeraGR-Medium"/>
                <a:cs typeface="CeraGR-Medium"/>
                <a:sym typeface="CeraGR-Medium"/>
              </a:rPr>
              <a:t>TRANSFER</a:t>
            </a:r>
          </a:p>
        </p:txBody>
      </p:sp>
      <p:sp>
        <p:nvSpPr>
          <p:cNvPr id="58" name="TextBox 58"/>
          <p:cNvSpPr txBox="1"/>
          <p:nvPr/>
        </p:nvSpPr>
        <p:spPr>
          <a:xfrm>
            <a:off x="7020926" y="5567430"/>
            <a:ext cx="2614320" cy="359073"/>
          </a:xfrm>
          <a:prstGeom prst="rect">
            <a:avLst/>
          </a:prstGeom>
        </p:spPr>
        <p:txBody>
          <a:bodyPr lIns="0" tIns="0" rIns="0" bIns="0" rtlCol="0" anchor="t">
            <a:spAutoFit/>
          </a:bodyPr>
          <a:lstStyle/>
          <a:p>
            <a:pPr algn="ctr">
              <a:lnSpc>
                <a:spcPts val="1384"/>
              </a:lnSpc>
            </a:pPr>
            <a:r>
              <a:rPr lang="en-US" sz="1236" dirty="0">
                <a:solidFill>
                  <a:srgbClr val="000000"/>
                </a:solidFill>
                <a:latin typeface="+mj-lt"/>
                <a:ea typeface="CeraGR-Medium"/>
                <a:cs typeface="CeraGR-Medium"/>
                <a:sym typeface="CeraGR-Medium"/>
              </a:rPr>
              <a:t>STRATEGIC WEALTH</a:t>
            </a:r>
          </a:p>
          <a:p>
            <a:pPr algn="ctr">
              <a:lnSpc>
                <a:spcPts val="1384"/>
              </a:lnSpc>
            </a:pPr>
            <a:r>
              <a:rPr lang="en-US" sz="1236" dirty="0">
                <a:solidFill>
                  <a:srgbClr val="000000"/>
                </a:solidFill>
                <a:latin typeface="+mj-lt"/>
                <a:ea typeface="CeraGR-Medium"/>
                <a:cs typeface="CeraGR-Medium"/>
                <a:sym typeface="CeraGR-Medium"/>
              </a:rPr>
              <a:t>PROTECTION</a:t>
            </a:r>
          </a:p>
        </p:txBody>
      </p:sp>
      <p:sp>
        <p:nvSpPr>
          <p:cNvPr id="60" name="TextBox 60"/>
          <p:cNvSpPr txBox="1"/>
          <p:nvPr/>
        </p:nvSpPr>
        <p:spPr>
          <a:xfrm>
            <a:off x="11072470" y="5567430"/>
            <a:ext cx="2614320" cy="359073"/>
          </a:xfrm>
          <a:prstGeom prst="rect">
            <a:avLst/>
          </a:prstGeom>
        </p:spPr>
        <p:txBody>
          <a:bodyPr lIns="0" tIns="0" rIns="0" bIns="0" rtlCol="0" anchor="t">
            <a:spAutoFit/>
          </a:bodyPr>
          <a:lstStyle/>
          <a:p>
            <a:pPr algn="ctr">
              <a:lnSpc>
                <a:spcPts val="1384"/>
              </a:lnSpc>
            </a:pPr>
            <a:r>
              <a:rPr lang="en-US" sz="1236" dirty="0">
                <a:solidFill>
                  <a:srgbClr val="000000"/>
                </a:solidFill>
                <a:latin typeface="+mj-lt"/>
                <a:ea typeface="CeraGR-Medium"/>
                <a:cs typeface="CeraGR-Medium"/>
                <a:sym typeface="CeraGR-Medium"/>
              </a:rPr>
              <a:t>INCOME</a:t>
            </a:r>
          </a:p>
          <a:p>
            <a:pPr algn="ctr">
              <a:lnSpc>
                <a:spcPts val="1384"/>
              </a:lnSpc>
            </a:pPr>
            <a:r>
              <a:rPr lang="en-US" sz="1236" dirty="0">
                <a:solidFill>
                  <a:srgbClr val="000000"/>
                </a:solidFill>
                <a:latin typeface="+mj-lt"/>
                <a:ea typeface="CeraGR-Medium"/>
                <a:cs typeface="CeraGR-Medium"/>
                <a:sym typeface="CeraGR-Medium"/>
              </a:rPr>
              <a:t>OPTIMIZATION</a:t>
            </a:r>
          </a:p>
        </p:txBody>
      </p:sp>
      <p:sp>
        <p:nvSpPr>
          <p:cNvPr id="59" name="TextBox 59"/>
          <p:cNvSpPr txBox="1"/>
          <p:nvPr/>
        </p:nvSpPr>
        <p:spPr>
          <a:xfrm>
            <a:off x="9046698" y="5567430"/>
            <a:ext cx="2614320" cy="359073"/>
          </a:xfrm>
          <a:prstGeom prst="rect">
            <a:avLst/>
          </a:prstGeom>
        </p:spPr>
        <p:txBody>
          <a:bodyPr lIns="0" tIns="0" rIns="0" bIns="0" rtlCol="0" anchor="t">
            <a:spAutoFit/>
          </a:bodyPr>
          <a:lstStyle/>
          <a:p>
            <a:pPr algn="ctr">
              <a:lnSpc>
                <a:spcPts val="1384"/>
              </a:lnSpc>
            </a:pPr>
            <a:r>
              <a:rPr lang="en-US" sz="1236" dirty="0">
                <a:solidFill>
                  <a:srgbClr val="000000"/>
                </a:solidFill>
                <a:latin typeface="+mj-lt"/>
                <a:ea typeface="CeraGR-Medium"/>
                <a:cs typeface="CeraGR-Medium"/>
                <a:sym typeface="CeraGR-Medium"/>
              </a:rPr>
              <a:t>MAGNIFIED CHARITABLE</a:t>
            </a:r>
          </a:p>
          <a:p>
            <a:pPr algn="ctr">
              <a:lnSpc>
                <a:spcPts val="1384"/>
              </a:lnSpc>
            </a:pPr>
            <a:r>
              <a:rPr lang="en-US" sz="1236" dirty="0">
                <a:solidFill>
                  <a:srgbClr val="000000"/>
                </a:solidFill>
                <a:latin typeface="+mj-lt"/>
                <a:ea typeface="CeraGR-Medium"/>
                <a:cs typeface="CeraGR-Medium"/>
                <a:sym typeface="CeraGR-Medium"/>
              </a:rPr>
              <a:t>GIVING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A3F9A400-551E-3F6A-1B95-DCAD8B1E806C}"/>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Freeform 2"/>
          <p:cNvSpPr/>
          <p:nvPr/>
        </p:nvSpPr>
        <p:spPr>
          <a:xfrm>
            <a:off x="2988110" y="1941442"/>
            <a:ext cx="1488809" cy="1488809"/>
          </a:xfrm>
          <a:custGeom>
            <a:avLst/>
            <a:gdLst/>
            <a:ahLst/>
            <a:cxnLst/>
            <a:rect l="l" t="t" r="r" b="b"/>
            <a:pathLst>
              <a:path w="1488809" h="1488809">
                <a:moveTo>
                  <a:pt x="0" y="0"/>
                </a:moveTo>
                <a:lnTo>
                  <a:pt x="1488809" y="0"/>
                </a:lnTo>
                <a:lnTo>
                  <a:pt x="1488809" y="1488809"/>
                </a:lnTo>
                <a:lnTo>
                  <a:pt x="0" y="1488809"/>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3" name="Group 3"/>
          <p:cNvGrpSpPr/>
          <p:nvPr/>
        </p:nvGrpSpPr>
        <p:grpSpPr>
          <a:xfrm>
            <a:off x="3109041" y="2062374"/>
            <a:ext cx="1246945" cy="1246945"/>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5" name="TextBox 5"/>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6" name="Freeform 6"/>
          <p:cNvSpPr/>
          <p:nvPr/>
        </p:nvSpPr>
        <p:spPr>
          <a:xfrm>
            <a:off x="3249338" y="2202671"/>
            <a:ext cx="1189114" cy="1189114"/>
          </a:xfrm>
          <a:custGeom>
            <a:avLst/>
            <a:gdLst/>
            <a:ahLst/>
            <a:cxnLst/>
            <a:rect l="l" t="t" r="r" b="b"/>
            <a:pathLst>
              <a:path w="1189114" h="1189114">
                <a:moveTo>
                  <a:pt x="0" y="0"/>
                </a:moveTo>
                <a:lnTo>
                  <a:pt x="1189114" y="0"/>
                </a:lnTo>
                <a:lnTo>
                  <a:pt x="1189114" y="1189114"/>
                </a:lnTo>
                <a:lnTo>
                  <a:pt x="0" y="1189114"/>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7" name="Group 7"/>
          <p:cNvGrpSpPr/>
          <p:nvPr/>
        </p:nvGrpSpPr>
        <p:grpSpPr>
          <a:xfrm>
            <a:off x="3249338" y="2202671"/>
            <a:ext cx="966352" cy="96635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9" name="TextBox 9"/>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10" name="Freeform 10"/>
          <p:cNvSpPr/>
          <p:nvPr/>
        </p:nvSpPr>
        <p:spPr>
          <a:xfrm>
            <a:off x="4779367" y="4672305"/>
            <a:ext cx="1488809" cy="1488809"/>
          </a:xfrm>
          <a:custGeom>
            <a:avLst/>
            <a:gdLst/>
            <a:ahLst/>
            <a:cxnLst/>
            <a:rect l="l" t="t" r="r" b="b"/>
            <a:pathLst>
              <a:path w="1488809" h="1488809">
                <a:moveTo>
                  <a:pt x="0" y="0"/>
                </a:moveTo>
                <a:lnTo>
                  <a:pt x="1488809" y="0"/>
                </a:lnTo>
                <a:lnTo>
                  <a:pt x="1488809" y="1488809"/>
                </a:lnTo>
                <a:lnTo>
                  <a:pt x="0" y="1488809"/>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1" name="Freeform 11"/>
          <p:cNvSpPr/>
          <p:nvPr/>
        </p:nvSpPr>
        <p:spPr>
          <a:xfrm>
            <a:off x="8363671" y="4672305"/>
            <a:ext cx="1488809" cy="1488809"/>
          </a:xfrm>
          <a:custGeom>
            <a:avLst/>
            <a:gdLst/>
            <a:ahLst/>
            <a:cxnLst/>
            <a:rect l="l" t="t" r="r" b="b"/>
            <a:pathLst>
              <a:path w="1488809" h="1488809">
                <a:moveTo>
                  <a:pt x="0" y="0"/>
                </a:moveTo>
                <a:lnTo>
                  <a:pt x="1488809" y="0"/>
                </a:lnTo>
                <a:lnTo>
                  <a:pt x="1488809" y="1488809"/>
                </a:lnTo>
                <a:lnTo>
                  <a:pt x="0" y="1488809"/>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12" name="Group 12"/>
          <p:cNvGrpSpPr/>
          <p:nvPr/>
        </p:nvGrpSpPr>
        <p:grpSpPr>
          <a:xfrm>
            <a:off x="8484603" y="4793236"/>
            <a:ext cx="1246945" cy="1246945"/>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14" name="TextBox 14"/>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15" name="Freeform 15"/>
          <p:cNvSpPr/>
          <p:nvPr/>
        </p:nvSpPr>
        <p:spPr>
          <a:xfrm>
            <a:off x="8624899" y="4933533"/>
            <a:ext cx="1189114" cy="1189114"/>
          </a:xfrm>
          <a:custGeom>
            <a:avLst/>
            <a:gdLst/>
            <a:ahLst/>
            <a:cxnLst/>
            <a:rect l="l" t="t" r="r" b="b"/>
            <a:pathLst>
              <a:path w="1189114" h="1189114">
                <a:moveTo>
                  <a:pt x="0" y="0"/>
                </a:moveTo>
                <a:lnTo>
                  <a:pt x="1189115" y="0"/>
                </a:lnTo>
                <a:lnTo>
                  <a:pt x="1189115" y="1189114"/>
                </a:lnTo>
                <a:lnTo>
                  <a:pt x="0" y="1189114"/>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16" name="Group 16"/>
          <p:cNvGrpSpPr/>
          <p:nvPr/>
        </p:nvGrpSpPr>
        <p:grpSpPr>
          <a:xfrm>
            <a:off x="8624899" y="4933533"/>
            <a:ext cx="966352" cy="96635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8" name="TextBox 18"/>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19" name="Freeform 19"/>
          <p:cNvSpPr/>
          <p:nvPr/>
        </p:nvSpPr>
        <p:spPr>
          <a:xfrm>
            <a:off x="6570624" y="1941442"/>
            <a:ext cx="1488809" cy="1488809"/>
          </a:xfrm>
          <a:custGeom>
            <a:avLst/>
            <a:gdLst/>
            <a:ahLst/>
            <a:cxnLst/>
            <a:rect l="l" t="t" r="r" b="b"/>
            <a:pathLst>
              <a:path w="1488809" h="1488809">
                <a:moveTo>
                  <a:pt x="0" y="0"/>
                </a:moveTo>
                <a:lnTo>
                  <a:pt x="1488809" y="0"/>
                </a:lnTo>
                <a:lnTo>
                  <a:pt x="1488809" y="1488809"/>
                </a:lnTo>
                <a:lnTo>
                  <a:pt x="0" y="1488809"/>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20" name="Group 20"/>
          <p:cNvGrpSpPr/>
          <p:nvPr/>
        </p:nvGrpSpPr>
        <p:grpSpPr>
          <a:xfrm>
            <a:off x="6691556" y="2062374"/>
            <a:ext cx="1246945" cy="124694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22" name="TextBox 22"/>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23" name="Freeform 23"/>
          <p:cNvSpPr/>
          <p:nvPr/>
        </p:nvSpPr>
        <p:spPr>
          <a:xfrm>
            <a:off x="6831853" y="2202671"/>
            <a:ext cx="1189114" cy="1189114"/>
          </a:xfrm>
          <a:custGeom>
            <a:avLst/>
            <a:gdLst/>
            <a:ahLst/>
            <a:cxnLst/>
            <a:rect l="l" t="t" r="r" b="b"/>
            <a:pathLst>
              <a:path w="1189114" h="1189114">
                <a:moveTo>
                  <a:pt x="0" y="0"/>
                </a:moveTo>
                <a:lnTo>
                  <a:pt x="1189114" y="0"/>
                </a:lnTo>
                <a:lnTo>
                  <a:pt x="1189114" y="1189114"/>
                </a:lnTo>
                <a:lnTo>
                  <a:pt x="0" y="1189114"/>
                </a:lnTo>
                <a:lnTo>
                  <a:pt x="0" y="0"/>
                </a:lnTo>
                <a:close/>
              </a:path>
            </a:pathLst>
          </a:custGeom>
          <a:blipFill>
            <a:blip>
              <a:alphaModFix amt="50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grpSp>
        <p:nvGrpSpPr>
          <p:cNvPr id="24" name="Group 24"/>
          <p:cNvGrpSpPr/>
          <p:nvPr/>
        </p:nvGrpSpPr>
        <p:grpSpPr>
          <a:xfrm>
            <a:off x="6831853" y="2202671"/>
            <a:ext cx="966352" cy="966352"/>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6" name="TextBox 26"/>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27" name="Freeform 27"/>
          <p:cNvSpPr/>
          <p:nvPr/>
        </p:nvSpPr>
        <p:spPr>
          <a:xfrm>
            <a:off x="10154377" y="1941442"/>
            <a:ext cx="1488809" cy="1488809"/>
          </a:xfrm>
          <a:custGeom>
            <a:avLst/>
            <a:gdLst/>
            <a:ahLst/>
            <a:cxnLst/>
            <a:rect l="l" t="t" r="r" b="b"/>
            <a:pathLst>
              <a:path w="1488809" h="1488809">
                <a:moveTo>
                  <a:pt x="0" y="0"/>
                </a:moveTo>
                <a:lnTo>
                  <a:pt x="1488810" y="0"/>
                </a:lnTo>
                <a:lnTo>
                  <a:pt x="1488810" y="1488809"/>
                </a:lnTo>
                <a:lnTo>
                  <a:pt x="0" y="1488809"/>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28" name="Group 28"/>
          <p:cNvGrpSpPr/>
          <p:nvPr/>
        </p:nvGrpSpPr>
        <p:grpSpPr>
          <a:xfrm>
            <a:off x="10275309" y="2062374"/>
            <a:ext cx="1246945" cy="1246945"/>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30" name="TextBox 30"/>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31" name="Freeform 31"/>
          <p:cNvSpPr/>
          <p:nvPr/>
        </p:nvSpPr>
        <p:spPr>
          <a:xfrm>
            <a:off x="10415606" y="2202671"/>
            <a:ext cx="1189114" cy="1189114"/>
          </a:xfrm>
          <a:custGeom>
            <a:avLst/>
            <a:gdLst/>
            <a:ahLst/>
            <a:cxnLst/>
            <a:rect l="l" t="t" r="r" b="b"/>
            <a:pathLst>
              <a:path w="1189114" h="1189114">
                <a:moveTo>
                  <a:pt x="0" y="0"/>
                </a:moveTo>
                <a:lnTo>
                  <a:pt x="1189114" y="0"/>
                </a:lnTo>
                <a:lnTo>
                  <a:pt x="1189114" y="1189114"/>
                </a:lnTo>
                <a:lnTo>
                  <a:pt x="0" y="1189114"/>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grpSp>
        <p:nvGrpSpPr>
          <p:cNvPr id="32" name="Group 32"/>
          <p:cNvGrpSpPr/>
          <p:nvPr/>
        </p:nvGrpSpPr>
        <p:grpSpPr>
          <a:xfrm>
            <a:off x="10415606" y="2202671"/>
            <a:ext cx="966352" cy="966352"/>
            <a:chOff x="0" y="0"/>
            <a:chExt cx="812800" cy="812800"/>
          </a:xfrm>
        </p:grpSpPr>
        <p:sp>
          <p:nvSpPr>
            <p:cNvPr id="33" name="Freeform 3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4" name="TextBox 34"/>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35" name="Freeform 35"/>
          <p:cNvSpPr/>
          <p:nvPr/>
        </p:nvSpPr>
        <p:spPr>
          <a:xfrm>
            <a:off x="1169016" y="2652353"/>
            <a:ext cx="1837518" cy="990821"/>
          </a:xfrm>
          <a:custGeom>
            <a:avLst/>
            <a:gdLst/>
            <a:ahLst/>
            <a:cxnLst/>
            <a:rect l="l" t="t" r="r" b="b"/>
            <a:pathLst>
              <a:path w="1837518" h="990821">
                <a:moveTo>
                  <a:pt x="0" y="0"/>
                </a:moveTo>
                <a:lnTo>
                  <a:pt x="1837518" y="0"/>
                </a:lnTo>
                <a:lnTo>
                  <a:pt x="1837518" y="990821"/>
                </a:lnTo>
                <a:lnTo>
                  <a:pt x="0" y="990821"/>
                </a:lnTo>
                <a:lnTo>
                  <a:pt x="0" y="0"/>
                </a:lnTo>
                <a:close/>
              </a:path>
            </a:pathLst>
          </a:custGeom>
          <a:blipFill>
            <a:blip>
              <a:extLst>
                <a:ext uri="{96DAC541-7B7A-43D3-8B79-37D633B846F1}">
                  <asvg:svgBlip xmlns:asvg="http://schemas.microsoft.com/office/drawing/2016/SVG/main" r:embed="rId8"/>
                </a:ext>
              </a:extLst>
            </a:blip>
            <a:stretch>
              <a:fillRect r="-255469" b="-94473"/>
            </a:stretch>
          </a:blipFill>
          <a:ln cap="sq">
            <a:noFill/>
            <a:prstDash val="solid"/>
            <a:miter/>
          </a:ln>
        </p:spPr>
        <p:txBody>
          <a:bodyPr/>
          <a:lstStyle/>
          <a:p>
            <a:endParaRPr lang="en-US"/>
          </a:p>
        </p:txBody>
      </p:sp>
      <p:sp>
        <p:nvSpPr>
          <p:cNvPr id="36" name="Freeform 36"/>
          <p:cNvSpPr/>
          <p:nvPr/>
        </p:nvSpPr>
        <p:spPr>
          <a:xfrm>
            <a:off x="4553080" y="2669290"/>
            <a:ext cx="1941382" cy="33113"/>
          </a:xfrm>
          <a:custGeom>
            <a:avLst/>
            <a:gdLst/>
            <a:ahLst/>
            <a:cxnLst/>
            <a:rect l="l" t="t" r="r" b="b"/>
            <a:pathLst>
              <a:path w="1941382" h="33113">
                <a:moveTo>
                  <a:pt x="0" y="0"/>
                </a:moveTo>
                <a:lnTo>
                  <a:pt x="1941382" y="0"/>
                </a:lnTo>
                <a:lnTo>
                  <a:pt x="1941382" y="33113"/>
                </a:lnTo>
                <a:lnTo>
                  <a:pt x="0" y="33113"/>
                </a:lnTo>
                <a:lnTo>
                  <a:pt x="0" y="0"/>
                </a:lnTo>
                <a:close/>
              </a:path>
            </a:pathLst>
          </a:custGeom>
          <a:blipFill>
            <a:blip>
              <a:extLst>
                <a:ext uri="{96DAC541-7B7A-43D3-8B79-37D633B846F1}">
                  <asvg:svgBlip xmlns:asvg="http://schemas.microsoft.com/office/drawing/2016/SVG/main" r:embed="rId8"/>
                </a:ext>
              </a:extLst>
            </a:blip>
            <a:stretch>
              <a:fillRect l="-75264" r="-139165" b="-5338194"/>
            </a:stretch>
          </a:blipFill>
          <a:ln cap="sq">
            <a:noFill/>
            <a:prstDash val="solid"/>
            <a:miter/>
          </a:ln>
        </p:spPr>
        <p:txBody>
          <a:bodyPr/>
          <a:lstStyle/>
          <a:p>
            <a:endParaRPr lang="en-US"/>
          </a:p>
        </p:txBody>
      </p:sp>
      <p:sp>
        <p:nvSpPr>
          <p:cNvPr id="37" name="Freeform 37"/>
          <p:cNvSpPr/>
          <p:nvPr/>
        </p:nvSpPr>
        <p:spPr>
          <a:xfrm>
            <a:off x="6345232" y="5518620"/>
            <a:ext cx="1941382" cy="33113"/>
          </a:xfrm>
          <a:custGeom>
            <a:avLst/>
            <a:gdLst/>
            <a:ahLst/>
            <a:cxnLst/>
            <a:rect l="l" t="t" r="r" b="b"/>
            <a:pathLst>
              <a:path w="1941382" h="33113">
                <a:moveTo>
                  <a:pt x="0" y="0"/>
                </a:moveTo>
                <a:lnTo>
                  <a:pt x="1941382" y="0"/>
                </a:lnTo>
                <a:lnTo>
                  <a:pt x="1941382" y="33113"/>
                </a:lnTo>
                <a:lnTo>
                  <a:pt x="0" y="33113"/>
                </a:lnTo>
                <a:lnTo>
                  <a:pt x="0" y="0"/>
                </a:lnTo>
                <a:close/>
              </a:path>
            </a:pathLst>
          </a:custGeom>
          <a:blipFill>
            <a:blip>
              <a:extLst>
                <a:ext uri="{96DAC541-7B7A-43D3-8B79-37D633B846F1}">
                  <asvg:svgBlip xmlns:asvg="http://schemas.microsoft.com/office/drawing/2016/SVG/main" r:embed="rId8"/>
                </a:ext>
              </a:extLst>
            </a:blip>
            <a:stretch>
              <a:fillRect l="-75264" r="-139165" b="-5338194"/>
            </a:stretch>
          </a:blipFill>
          <a:ln cap="sq">
            <a:noFill/>
            <a:prstDash val="solid"/>
            <a:miter/>
          </a:ln>
        </p:spPr>
        <p:txBody>
          <a:bodyPr/>
          <a:lstStyle/>
          <a:p>
            <a:endParaRPr lang="en-US"/>
          </a:p>
        </p:txBody>
      </p:sp>
      <p:sp>
        <p:nvSpPr>
          <p:cNvPr id="38" name="Freeform 38"/>
          <p:cNvSpPr/>
          <p:nvPr/>
        </p:nvSpPr>
        <p:spPr>
          <a:xfrm>
            <a:off x="8137385" y="2669290"/>
            <a:ext cx="1941382" cy="33113"/>
          </a:xfrm>
          <a:custGeom>
            <a:avLst/>
            <a:gdLst/>
            <a:ahLst/>
            <a:cxnLst/>
            <a:rect l="l" t="t" r="r" b="b"/>
            <a:pathLst>
              <a:path w="1941382" h="33113">
                <a:moveTo>
                  <a:pt x="0" y="0"/>
                </a:moveTo>
                <a:lnTo>
                  <a:pt x="1941381" y="0"/>
                </a:lnTo>
                <a:lnTo>
                  <a:pt x="1941381" y="33113"/>
                </a:lnTo>
                <a:lnTo>
                  <a:pt x="0" y="33113"/>
                </a:lnTo>
                <a:lnTo>
                  <a:pt x="0" y="0"/>
                </a:lnTo>
                <a:close/>
              </a:path>
            </a:pathLst>
          </a:custGeom>
          <a:blipFill>
            <a:blip>
              <a:extLst>
                <a:ext uri="{96DAC541-7B7A-43D3-8B79-37D633B846F1}">
                  <asvg:svgBlip xmlns:asvg="http://schemas.microsoft.com/office/drawing/2016/SVG/main" r:embed="rId8"/>
                </a:ext>
              </a:extLst>
            </a:blip>
            <a:stretch>
              <a:fillRect l="-75264" r="-139165" b="-5338194"/>
            </a:stretch>
          </a:blipFill>
          <a:ln cap="sq">
            <a:noFill/>
            <a:prstDash val="solid"/>
            <a:miter/>
          </a:ln>
        </p:spPr>
        <p:txBody>
          <a:bodyPr/>
          <a:lstStyle/>
          <a:p>
            <a:endParaRPr lang="en-US"/>
          </a:p>
        </p:txBody>
      </p:sp>
      <p:sp>
        <p:nvSpPr>
          <p:cNvPr id="39" name="Freeform 39"/>
          <p:cNvSpPr/>
          <p:nvPr/>
        </p:nvSpPr>
        <p:spPr>
          <a:xfrm>
            <a:off x="10078766" y="5518620"/>
            <a:ext cx="1941382" cy="33113"/>
          </a:xfrm>
          <a:custGeom>
            <a:avLst/>
            <a:gdLst/>
            <a:ahLst/>
            <a:cxnLst/>
            <a:rect l="l" t="t" r="r" b="b"/>
            <a:pathLst>
              <a:path w="1941382" h="33113">
                <a:moveTo>
                  <a:pt x="0" y="0"/>
                </a:moveTo>
                <a:lnTo>
                  <a:pt x="1941382" y="0"/>
                </a:lnTo>
                <a:lnTo>
                  <a:pt x="1941382" y="33113"/>
                </a:lnTo>
                <a:lnTo>
                  <a:pt x="0" y="33113"/>
                </a:lnTo>
                <a:lnTo>
                  <a:pt x="0" y="0"/>
                </a:lnTo>
                <a:close/>
              </a:path>
            </a:pathLst>
          </a:custGeom>
          <a:blipFill>
            <a:blip>
              <a:extLst>
                <a:ext uri="{96DAC541-7B7A-43D3-8B79-37D633B846F1}">
                  <asvg:svgBlip xmlns:asvg="http://schemas.microsoft.com/office/drawing/2016/SVG/main" r:embed="rId8"/>
                </a:ext>
              </a:extLst>
            </a:blip>
            <a:stretch>
              <a:fillRect l="-75264" r="-139165" b="-5338194"/>
            </a:stretch>
          </a:blipFill>
          <a:ln cap="sq">
            <a:noFill/>
            <a:prstDash val="solid"/>
            <a:miter/>
          </a:ln>
        </p:spPr>
        <p:txBody>
          <a:bodyPr/>
          <a:lstStyle/>
          <a:p>
            <a:endParaRPr lang="en-US"/>
          </a:p>
        </p:txBody>
      </p:sp>
      <p:sp>
        <p:nvSpPr>
          <p:cNvPr id="40" name="Freeform 40"/>
          <p:cNvSpPr/>
          <p:nvPr/>
        </p:nvSpPr>
        <p:spPr>
          <a:xfrm flipH="1">
            <a:off x="11614841" y="2652353"/>
            <a:ext cx="1837518" cy="990821"/>
          </a:xfrm>
          <a:custGeom>
            <a:avLst/>
            <a:gdLst/>
            <a:ahLst/>
            <a:cxnLst/>
            <a:rect l="l" t="t" r="r" b="b"/>
            <a:pathLst>
              <a:path w="1837518" h="990821">
                <a:moveTo>
                  <a:pt x="1837518" y="0"/>
                </a:moveTo>
                <a:lnTo>
                  <a:pt x="0" y="0"/>
                </a:lnTo>
                <a:lnTo>
                  <a:pt x="0" y="990821"/>
                </a:lnTo>
                <a:lnTo>
                  <a:pt x="1837518" y="990821"/>
                </a:lnTo>
                <a:lnTo>
                  <a:pt x="1837518" y="0"/>
                </a:lnTo>
                <a:close/>
              </a:path>
            </a:pathLst>
          </a:custGeom>
          <a:blipFill>
            <a:blip>
              <a:extLst>
                <a:ext uri="{96DAC541-7B7A-43D3-8B79-37D633B846F1}">
                  <asvg:svgBlip xmlns:asvg="http://schemas.microsoft.com/office/drawing/2016/SVG/main" r:embed="rId8"/>
                </a:ext>
              </a:extLst>
            </a:blip>
            <a:stretch>
              <a:fillRect r="-255469" b="-94473"/>
            </a:stretch>
          </a:blipFill>
          <a:ln cap="sq">
            <a:noFill/>
            <a:prstDash val="solid"/>
            <a:miter/>
          </a:ln>
        </p:spPr>
        <p:txBody>
          <a:bodyPr/>
          <a:lstStyle/>
          <a:p>
            <a:endParaRPr lang="en-US"/>
          </a:p>
        </p:txBody>
      </p:sp>
      <p:sp>
        <p:nvSpPr>
          <p:cNvPr id="41" name="Freeform 41"/>
          <p:cNvSpPr/>
          <p:nvPr/>
        </p:nvSpPr>
        <p:spPr>
          <a:xfrm flipV="1">
            <a:off x="1169016" y="4544355"/>
            <a:ext cx="1837518" cy="990821"/>
          </a:xfrm>
          <a:custGeom>
            <a:avLst/>
            <a:gdLst/>
            <a:ahLst/>
            <a:cxnLst/>
            <a:rect l="l" t="t" r="r" b="b"/>
            <a:pathLst>
              <a:path w="1837518" h="990821">
                <a:moveTo>
                  <a:pt x="0" y="990822"/>
                </a:moveTo>
                <a:lnTo>
                  <a:pt x="1837518" y="990822"/>
                </a:lnTo>
                <a:lnTo>
                  <a:pt x="1837518" y="0"/>
                </a:lnTo>
                <a:lnTo>
                  <a:pt x="0" y="0"/>
                </a:lnTo>
                <a:lnTo>
                  <a:pt x="0" y="990822"/>
                </a:lnTo>
                <a:close/>
              </a:path>
            </a:pathLst>
          </a:custGeom>
          <a:blipFill>
            <a:blip>
              <a:extLst>
                <a:ext uri="{96DAC541-7B7A-43D3-8B79-37D633B846F1}">
                  <asvg:svgBlip xmlns:asvg="http://schemas.microsoft.com/office/drawing/2016/SVG/main" r:embed="rId8"/>
                </a:ext>
              </a:extLst>
            </a:blip>
            <a:stretch>
              <a:fillRect r="-255469" b="-94473"/>
            </a:stretch>
          </a:blipFill>
          <a:ln cap="sq">
            <a:noFill/>
            <a:prstDash val="solid"/>
            <a:miter/>
          </a:ln>
        </p:spPr>
        <p:txBody>
          <a:bodyPr/>
          <a:lstStyle/>
          <a:p>
            <a:endParaRPr lang="en-US"/>
          </a:p>
        </p:txBody>
      </p:sp>
      <p:sp>
        <p:nvSpPr>
          <p:cNvPr id="42" name="Freeform 42"/>
          <p:cNvSpPr/>
          <p:nvPr/>
        </p:nvSpPr>
        <p:spPr>
          <a:xfrm flipH="1" flipV="1">
            <a:off x="11614841" y="4544355"/>
            <a:ext cx="1837518" cy="990821"/>
          </a:xfrm>
          <a:custGeom>
            <a:avLst/>
            <a:gdLst/>
            <a:ahLst/>
            <a:cxnLst/>
            <a:rect l="l" t="t" r="r" b="b"/>
            <a:pathLst>
              <a:path w="1837518" h="990821">
                <a:moveTo>
                  <a:pt x="1837518" y="990822"/>
                </a:moveTo>
                <a:lnTo>
                  <a:pt x="0" y="990822"/>
                </a:lnTo>
                <a:lnTo>
                  <a:pt x="0" y="0"/>
                </a:lnTo>
                <a:lnTo>
                  <a:pt x="1837518" y="0"/>
                </a:lnTo>
                <a:lnTo>
                  <a:pt x="1837518" y="990822"/>
                </a:lnTo>
                <a:close/>
              </a:path>
            </a:pathLst>
          </a:custGeom>
          <a:blipFill>
            <a:blip>
              <a:extLst>
                <a:ext uri="{96DAC541-7B7A-43D3-8B79-37D633B846F1}">
                  <asvg:svgBlip xmlns:asvg="http://schemas.microsoft.com/office/drawing/2016/SVG/main" r:embed="rId8"/>
                </a:ext>
              </a:extLst>
            </a:blip>
            <a:stretch>
              <a:fillRect r="-255469" b="-94473"/>
            </a:stretch>
          </a:blipFill>
          <a:ln cap="sq">
            <a:noFill/>
            <a:prstDash val="solid"/>
            <a:miter/>
          </a:ln>
        </p:spPr>
        <p:txBody>
          <a:bodyPr/>
          <a:lstStyle/>
          <a:p>
            <a:endParaRPr lang="en-US"/>
          </a:p>
        </p:txBody>
      </p:sp>
      <p:sp>
        <p:nvSpPr>
          <p:cNvPr id="43" name="Freeform 43"/>
          <p:cNvSpPr/>
          <p:nvPr/>
        </p:nvSpPr>
        <p:spPr>
          <a:xfrm rot="5400000">
            <a:off x="803054" y="4049479"/>
            <a:ext cx="749633" cy="88572"/>
          </a:xfrm>
          <a:custGeom>
            <a:avLst/>
            <a:gdLst/>
            <a:ahLst/>
            <a:cxnLst/>
            <a:rect l="l" t="t" r="r" b="b"/>
            <a:pathLst>
              <a:path w="749633" h="88572">
                <a:moveTo>
                  <a:pt x="0" y="0"/>
                </a:moveTo>
                <a:lnTo>
                  <a:pt x="749632" y="0"/>
                </a:lnTo>
                <a:lnTo>
                  <a:pt x="749632" y="88572"/>
                </a:lnTo>
                <a:lnTo>
                  <a:pt x="0" y="88572"/>
                </a:lnTo>
                <a:lnTo>
                  <a:pt x="0" y="0"/>
                </a:lnTo>
                <a:close/>
              </a:path>
            </a:pathLst>
          </a:custGeom>
          <a:blipFill>
            <a:blip>
              <a:extLst>
                <a:ext uri="{96DAC541-7B7A-43D3-8B79-37D633B846F1}">
                  <asvg:svgBlip xmlns:asvg="http://schemas.microsoft.com/office/drawing/2016/SVG/main" r:embed="rId9"/>
                </a:ext>
              </a:extLst>
            </a:blip>
            <a:stretch>
              <a:fillRect l="-17756" t="-7299" r="-197444" b="-2743"/>
            </a:stretch>
          </a:blipFill>
          <a:ln cap="sq">
            <a:noFill/>
            <a:prstDash val="solid"/>
            <a:miter/>
          </a:ln>
        </p:spPr>
        <p:txBody>
          <a:bodyPr/>
          <a:lstStyle/>
          <a:p>
            <a:endParaRPr lang="en-US"/>
          </a:p>
        </p:txBody>
      </p:sp>
      <p:sp>
        <p:nvSpPr>
          <p:cNvPr id="44" name="Freeform 44"/>
          <p:cNvSpPr/>
          <p:nvPr/>
        </p:nvSpPr>
        <p:spPr>
          <a:xfrm rot="5400000">
            <a:off x="13077542" y="4049479"/>
            <a:ext cx="749633" cy="88572"/>
          </a:xfrm>
          <a:custGeom>
            <a:avLst/>
            <a:gdLst/>
            <a:ahLst/>
            <a:cxnLst/>
            <a:rect l="l" t="t" r="r" b="b"/>
            <a:pathLst>
              <a:path w="749633" h="88572">
                <a:moveTo>
                  <a:pt x="0" y="0"/>
                </a:moveTo>
                <a:lnTo>
                  <a:pt x="749633" y="0"/>
                </a:lnTo>
                <a:lnTo>
                  <a:pt x="749633" y="88572"/>
                </a:lnTo>
                <a:lnTo>
                  <a:pt x="0" y="88572"/>
                </a:lnTo>
                <a:lnTo>
                  <a:pt x="0" y="0"/>
                </a:lnTo>
                <a:close/>
              </a:path>
            </a:pathLst>
          </a:custGeom>
          <a:blipFill>
            <a:blip>
              <a:extLst>
                <a:ext uri="{96DAC541-7B7A-43D3-8B79-37D633B846F1}">
                  <asvg:svgBlip xmlns:asvg="http://schemas.microsoft.com/office/drawing/2016/SVG/main" r:embed="rId9"/>
                </a:ext>
              </a:extLst>
            </a:blip>
            <a:stretch>
              <a:fillRect l="-17756" t="-7299" r="-197444" b="-2743"/>
            </a:stretch>
          </a:blipFill>
          <a:ln cap="sq">
            <a:noFill/>
            <a:prstDash val="solid"/>
            <a:miter/>
          </a:ln>
        </p:spPr>
        <p:txBody>
          <a:bodyPr/>
          <a:lstStyle/>
          <a:p>
            <a:endParaRPr lang="en-US"/>
          </a:p>
        </p:txBody>
      </p:sp>
      <p:sp>
        <p:nvSpPr>
          <p:cNvPr id="45" name="Freeform 45"/>
          <p:cNvSpPr/>
          <p:nvPr/>
        </p:nvSpPr>
        <p:spPr>
          <a:xfrm>
            <a:off x="2443503" y="5518620"/>
            <a:ext cx="1941382" cy="33113"/>
          </a:xfrm>
          <a:custGeom>
            <a:avLst/>
            <a:gdLst/>
            <a:ahLst/>
            <a:cxnLst/>
            <a:rect l="l" t="t" r="r" b="b"/>
            <a:pathLst>
              <a:path w="1941382" h="33113">
                <a:moveTo>
                  <a:pt x="0" y="0"/>
                </a:moveTo>
                <a:lnTo>
                  <a:pt x="1941382" y="0"/>
                </a:lnTo>
                <a:lnTo>
                  <a:pt x="1941382" y="33113"/>
                </a:lnTo>
                <a:lnTo>
                  <a:pt x="0" y="33113"/>
                </a:lnTo>
                <a:lnTo>
                  <a:pt x="0" y="0"/>
                </a:lnTo>
                <a:close/>
              </a:path>
            </a:pathLst>
          </a:custGeom>
          <a:blipFill>
            <a:blip>
              <a:extLst>
                <a:ext uri="{96DAC541-7B7A-43D3-8B79-37D633B846F1}">
                  <asvg:svgBlip xmlns:asvg="http://schemas.microsoft.com/office/drawing/2016/SVG/main" r:embed="rId8"/>
                </a:ext>
              </a:extLst>
            </a:blip>
            <a:stretch>
              <a:fillRect l="-75264" r="-139165" b="-5338194"/>
            </a:stretch>
          </a:blipFill>
          <a:ln cap="sq">
            <a:noFill/>
            <a:prstDash val="solid"/>
            <a:miter/>
          </a:ln>
        </p:spPr>
        <p:txBody>
          <a:bodyPr/>
          <a:lstStyle/>
          <a:p>
            <a:endParaRPr lang="en-US"/>
          </a:p>
        </p:txBody>
      </p:sp>
      <p:sp>
        <p:nvSpPr>
          <p:cNvPr id="46" name="Freeform 46"/>
          <p:cNvSpPr/>
          <p:nvPr/>
        </p:nvSpPr>
        <p:spPr>
          <a:xfrm>
            <a:off x="3360312" y="2352726"/>
            <a:ext cx="744405" cy="666242"/>
          </a:xfrm>
          <a:custGeom>
            <a:avLst/>
            <a:gdLst/>
            <a:ahLst/>
            <a:cxnLst/>
            <a:rect l="l" t="t" r="r" b="b"/>
            <a:pathLst>
              <a:path w="744405" h="666242">
                <a:moveTo>
                  <a:pt x="0" y="0"/>
                </a:moveTo>
                <a:lnTo>
                  <a:pt x="744404" y="0"/>
                </a:lnTo>
                <a:lnTo>
                  <a:pt x="744404" y="666242"/>
                </a:lnTo>
                <a:lnTo>
                  <a:pt x="0" y="6662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7" name="Freeform 47"/>
          <p:cNvSpPr/>
          <p:nvPr/>
        </p:nvSpPr>
        <p:spPr>
          <a:xfrm>
            <a:off x="7022781" y="2409194"/>
            <a:ext cx="586284" cy="553306"/>
          </a:xfrm>
          <a:custGeom>
            <a:avLst/>
            <a:gdLst/>
            <a:ahLst/>
            <a:cxnLst/>
            <a:rect l="l" t="t" r="r" b="b"/>
            <a:pathLst>
              <a:path w="586284" h="553306">
                <a:moveTo>
                  <a:pt x="0" y="0"/>
                </a:moveTo>
                <a:lnTo>
                  <a:pt x="586284" y="0"/>
                </a:lnTo>
                <a:lnTo>
                  <a:pt x="586284" y="553306"/>
                </a:lnTo>
                <a:lnTo>
                  <a:pt x="0" y="55330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48" name="Freeform 48"/>
          <p:cNvSpPr/>
          <p:nvPr/>
        </p:nvSpPr>
        <p:spPr>
          <a:xfrm>
            <a:off x="10615795" y="2414375"/>
            <a:ext cx="565975" cy="576056"/>
          </a:xfrm>
          <a:custGeom>
            <a:avLst/>
            <a:gdLst/>
            <a:ahLst/>
            <a:cxnLst/>
            <a:rect l="l" t="t" r="r" b="b"/>
            <a:pathLst>
              <a:path w="565975" h="576056">
                <a:moveTo>
                  <a:pt x="0" y="0"/>
                </a:moveTo>
                <a:lnTo>
                  <a:pt x="565974" y="0"/>
                </a:lnTo>
                <a:lnTo>
                  <a:pt x="565974" y="576056"/>
                </a:lnTo>
                <a:lnTo>
                  <a:pt x="0" y="57605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49" name="Group 49"/>
          <p:cNvGrpSpPr/>
          <p:nvPr/>
        </p:nvGrpSpPr>
        <p:grpSpPr>
          <a:xfrm>
            <a:off x="4900299" y="4793236"/>
            <a:ext cx="1329411" cy="1329411"/>
            <a:chOff x="0" y="0"/>
            <a:chExt cx="1772548" cy="1772548"/>
          </a:xfrm>
        </p:grpSpPr>
        <p:grpSp>
          <p:nvGrpSpPr>
            <p:cNvPr id="50" name="Group 50"/>
            <p:cNvGrpSpPr/>
            <p:nvPr/>
          </p:nvGrpSpPr>
          <p:grpSpPr>
            <a:xfrm>
              <a:off x="0" y="0"/>
              <a:ext cx="1662594" cy="1662594"/>
              <a:chOff x="0" y="0"/>
              <a:chExt cx="812800" cy="812800"/>
            </a:xfrm>
          </p:grpSpPr>
          <p:sp>
            <p:nvSpPr>
              <p:cNvPr id="51" name="Freeform 5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52" name="TextBox 52"/>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53" name="Freeform 53"/>
            <p:cNvSpPr/>
            <p:nvPr/>
          </p:nvSpPr>
          <p:spPr>
            <a:xfrm>
              <a:off x="187062" y="187062"/>
              <a:ext cx="1585486" cy="1585486"/>
            </a:xfrm>
            <a:custGeom>
              <a:avLst/>
              <a:gdLst/>
              <a:ahLst/>
              <a:cxnLst/>
              <a:rect l="l" t="t" r="r" b="b"/>
              <a:pathLst>
                <a:path w="1585486" h="1585486">
                  <a:moveTo>
                    <a:pt x="0" y="0"/>
                  </a:moveTo>
                  <a:lnTo>
                    <a:pt x="1585486" y="0"/>
                  </a:lnTo>
                  <a:lnTo>
                    <a:pt x="1585486" y="1585486"/>
                  </a:lnTo>
                  <a:lnTo>
                    <a:pt x="0" y="1585486"/>
                  </a:lnTo>
                  <a:lnTo>
                    <a:pt x="0" y="0"/>
                  </a:lnTo>
                  <a:close/>
                </a:path>
              </a:pathLst>
            </a:custGeom>
            <a:blipFill>
              <a:blip>
                <a:alphaModFix amt="50000"/>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grpSp>
          <p:nvGrpSpPr>
            <p:cNvPr id="54" name="Group 54"/>
            <p:cNvGrpSpPr/>
            <p:nvPr/>
          </p:nvGrpSpPr>
          <p:grpSpPr>
            <a:xfrm>
              <a:off x="187062" y="187062"/>
              <a:ext cx="1288469" cy="1288469"/>
              <a:chOff x="0" y="0"/>
              <a:chExt cx="812800" cy="812800"/>
            </a:xfrm>
          </p:grpSpPr>
          <p:sp>
            <p:nvSpPr>
              <p:cNvPr id="55" name="Freeform 5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6" name="TextBox 56"/>
              <p:cNvSpPr txBox="1"/>
              <p:nvPr/>
            </p:nvSpPr>
            <p:spPr>
              <a:xfrm>
                <a:off x="76200" y="38100"/>
                <a:ext cx="660400" cy="698500"/>
              </a:xfrm>
              <a:prstGeom prst="rect">
                <a:avLst/>
              </a:prstGeom>
            </p:spPr>
            <p:txBody>
              <a:bodyPr lIns="44229" tIns="44229" rIns="44229" bIns="44229" rtlCol="0" anchor="ctr"/>
              <a:lstStyle/>
              <a:p>
                <a:pPr algn="ctr">
                  <a:lnSpc>
                    <a:spcPts val="2341"/>
                  </a:lnSpc>
                </a:pPr>
                <a:endParaRPr/>
              </a:p>
            </p:txBody>
          </p:sp>
        </p:grpSp>
        <p:sp>
          <p:nvSpPr>
            <p:cNvPr id="57" name="Freeform 57"/>
            <p:cNvSpPr/>
            <p:nvPr/>
          </p:nvSpPr>
          <p:spPr>
            <a:xfrm>
              <a:off x="360527" y="548678"/>
              <a:ext cx="941539" cy="576693"/>
            </a:xfrm>
            <a:custGeom>
              <a:avLst/>
              <a:gdLst/>
              <a:ahLst/>
              <a:cxnLst/>
              <a:rect l="l" t="t" r="r" b="b"/>
              <a:pathLst>
                <a:path w="941539" h="576693">
                  <a:moveTo>
                    <a:pt x="0" y="0"/>
                  </a:moveTo>
                  <a:lnTo>
                    <a:pt x="941540" y="0"/>
                  </a:lnTo>
                  <a:lnTo>
                    <a:pt x="941540" y="576693"/>
                  </a:lnTo>
                  <a:lnTo>
                    <a:pt x="0" y="576693"/>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grpSp>
      <p:sp>
        <p:nvSpPr>
          <p:cNvPr id="58" name="Freeform 58"/>
          <p:cNvSpPr/>
          <p:nvPr/>
        </p:nvSpPr>
        <p:spPr>
          <a:xfrm>
            <a:off x="8820532" y="5099420"/>
            <a:ext cx="575087" cy="634579"/>
          </a:xfrm>
          <a:custGeom>
            <a:avLst/>
            <a:gdLst/>
            <a:ahLst/>
            <a:cxnLst/>
            <a:rect l="l" t="t" r="r" b="b"/>
            <a:pathLst>
              <a:path w="575087" h="634579">
                <a:moveTo>
                  <a:pt x="0" y="0"/>
                </a:moveTo>
                <a:lnTo>
                  <a:pt x="575087" y="0"/>
                </a:lnTo>
                <a:lnTo>
                  <a:pt x="575087" y="634579"/>
                </a:lnTo>
                <a:lnTo>
                  <a:pt x="0" y="634579"/>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59" name="TextBox 59"/>
          <p:cNvSpPr txBox="1"/>
          <p:nvPr/>
        </p:nvSpPr>
        <p:spPr>
          <a:xfrm>
            <a:off x="2514644" y="3595157"/>
            <a:ext cx="2435741" cy="324384"/>
          </a:xfrm>
          <a:prstGeom prst="rect">
            <a:avLst/>
          </a:prstGeom>
        </p:spPr>
        <p:txBody>
          <a:bodyPr lIns="0" tIns="0" rIns="0" bIns="0" rtlCol="0" anchor="t">
            <a:spAutoFit/>
          </a:bodyPr>
          <a:lstStyle/>
          <a:p>
            <a:pPr algn="ctr">
              <a:lnSpc>
                <a:spcPts val="2675"/>
              </a:lnSpc>
            </a:pPr>
            <a:r>
              <a:rPr lang="en-US" sz="1911"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INTEGRITY</a:t>
            </a:r>
          </a:p>
        </p:txBody>
      </p:sp>
      <p:sp>
        <p:nvSpPr>
          <p:cNvPr id="60" name="TextBox 60"/>
          <p:cNvSpPr txBox="1"/>
          <p:nvPr/>
        </p:nvSpPr>
        <p:spPr>
          <a:xfrm>
            <a:off x="4305901" y="6325855"/>
            <a:ext cx="2435741" cy="324384"/>
          </a:xfrm>
          <a:prstGeom prst="rect">
            <a:avLst/>
          </a:prstGeom>
        </p:spPr>
        <p:txBody>
          <a:bodyPr lIns="0" tIns="0" rIns="0" bIns="0" rtlCol="0" anchor="t">
            <a:spAutoFit/>
          </a:bodyPr>
          <a:lstStyle/>
          <a:p>
            <a:pPr algn="ctr">
              <a:lnSpc>
                <a:spcPts val="2675"/>
              </a:lnSpc>
            </a:pPr>
            <a:r>
              <a:rPr lang="en-US" sz="1911"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HUMBLE &amp; HUNGRY</a:t>
            </a:r>
          </a:p>
        </p:txBody>
      </p:sp>
      <p:sp>
        <p:nvSpPr>
          <p:cNvPr id="61" name="TextBox 61"/>
          <p:cNvSpPr txBox="1"/>
          <p:nvPr/>
        </p:nvSpPr>
        <p:spPr>
          <a:xfrm>
            <a:off x="6097158" y="3595157"/>
            <a:ext cx="2435741" cy="324384"/>
          </a:xfrm>
          <a:prstGeom prst="rect">
            <a:avLst/>
          </a:prstGeom>
        </p:spPr>
        <p:txBody>
          <a:bodyPr lIns="0" tIns="0" rIns="0" bIns="0" rtlCol="0" anchor="t">
            <a:spAutoFit/>
          </a:bodyPr>
          <a:lstStyle/>
          <a:p>
            <a:pPr algn="ctr">
              <a:lnSpc>
                <a:spcPts val="2675"/>
              </a:lnSpc>
            </a:pPr>
            <a:r>
              <a:rPr lang="en-US" sz="1911">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PROFESSIONALISM</a:t>
            </a:r>
          </a:p>
        </p:txBody>
      </p:sp>
      <p:sp>
        <p:nvSpPr>
          <p:cNvPr id="62" name="TextBox 62"/>
          <p:cNvSpPr txBox="1"/>
          <p:nvPr/>
        </p:nvSpPr>
        <p:spPr>
          <a:xfrm>
            <a:off x="9680912" y="3595157"/>
            <a:ext cx="2435741" cy="324384"/>
          </a:xfrm>
          <a:prstGeom prst="rect">
            <a:avLst/>
          </a:prstGeom>
        </p:spPr>
        <p:txBody>
          <a:bodyPr lIns="0" tIns="0" rIns="0" bIns="0" rtlCol="0" anchor="t">
            <a:spAutoFit/>
          </a:bodyPr>
          <a:lstStyle/>
          <a:p>
            <a:pPr algn="ctr">
              <a:lnSpc>
                <a:spcPts val="2675"/>
              </a:lnSpc>
            </a:pPr>
            <a:r>
              <a:rPr lang="en-US" sz="1911">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CO-ELEVATE</a:t>
            </a:r>
          </a:p>
        </p:txBody>
      </p:sp>
      <p:sp>
        <p:nvSpPr>
          <p:cNvPr id="63" name="TextBox 63"/>
          <p:cNvSpPr txBox="1"/>
          <p:nvPr/>
        </p:nvSpPr>
        <p:spPr>
          <a:xfrm>
            <a:off x="7890205" y="6325855"/>
            <a:ext cx="2435741" cy="324384"/>
          </a:xfrm>
          <a:prstGeom prst="rect">
            <a:avLst/>
          </a:prstGeom>
        </p:spPr>
        <p:txBody>
          <a:bodyPr lIns="0" tIns="0" rIns="0" bIns="0" rtlCol="0" anchor="t">
            <a:spAutoFit/>
          </a:bodyPr>
          <a:lstStyle/>
          <a:p>
            <a:pPr algn="ctr">
              <a:lnSpc>
                <a:spcPts val="2675"/>
              </a:lnSpc>
            </a:pPr>
            <a:r>
              <a:rPr lang="en-US" sz="1911">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POSITIVE MINDSET</a:t>
            </a:r>
          </a:p>
        </p:txBody>
      </p:sp>
      <p:sp>
        <p:nvSpPr>
          <p:cNvPr id="64" name="TextBox 64"/>
          <p:cNvSpPr txBox="1"/>
          <p:nvPr/>
        </p:nvSpPr>
        <p:spPr>
          <a:xfrm>
            <a:off x="508659" y="416663"/>
            <a:ext cx="13614529" cy="878767"/>
          </a:xfrm>
          <a:prstGeom prst="rect">
            <a:avLst/>
          </a:prstGeom>
        </p:spPr>
        <p:txBody>
          <a:bodyPr lIns="0" tIns="0" rIns="0" bIns="0" rtlCol="0" anchor="t">
            <a:spAutoFit/>
          </a:bodyPr>
          <a:lstStyle/>
          <a:p>
            <a:pPr algn="ctr">
              <a:lnSpc>
                <a:spcPts val="7307"/>
              </a:lnSpc>
            </a:pPr>
            <a:r>
              <a:rPr lang="en-US" sz="5219">
                <a:solidFill>
                  <a:srgbClr val="352245"/>
                </a:solidFill>
                <a:latin typeface="Calibri" panose="020F0502020204030204" pitchFamily="34" charset="0"/>
                <a:ea typeface="Calibri" panose="020F0502020204030204" pitchFamily="34" charset="0"/>
                <a:cs typeface="Calibri" panose="020F0502020204030204" pitchFamily="34" charset="0"/>
                <a:sym typeface="CeraGR-Medium"/>
              </a:rPr>
              <a:t>Core Values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1AFCD1-E266-A26F-1B76-C56434F4F09E}"/>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5" name="TextBox 5"/>
          <p:cNvSpPr txBox="1"/>
          <p:nvPr/>
        </p:nvSpPr>
        <p:spPr>
          <a:xfrm>
            <a:off x="822960" y="1039497"/>
            <a:ext cx="5767004" cy="950838"/>
          </a:xfrm>
          <a:prstGeom prst="rect">
            <a:avLst/>
          </a:prstGeom>
        </p:spPr>
        <p:txBody>
          <a:bodyPr lIns="0" tIns="0" rIns="0" bIns="0" rtlCol="0" anchor="t">
            <a:spAutoFit/>
          </a:bodyPr>
          <a:lstStyle/>
          <a:p>
            <a:pPr algn="l">
              <a:lnSpc>
                <a:spcPts val="7898"/>
              </a:lnSpc>
            </a:pPr>
            <a:r>
              <a:rPr lang="en-US" sz="5641"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Who We Serve</a:t>
            </a:r>
          </a:p>
        </p:txBody>
      </p:sp>
      <p:sp>
        <p:nvSpPr>
          <p:cNvPr id="6" name="TextBox 6"/>
          <p:cNvSpPr txBox="1"/>
          <p:nvPr/>
        </p:nvSpPr>
        <p:spPr>
          <a:xfrm>
            <a:off x="890566" y="1908394"/>
            <a:ext cx="4968620" cy="305981"/>
          </a:xfrm>
          <a:prstGeom prst="rect">
            <a:avLst/>
          </a:prstGeom>
        </p:spPr>
        <p:txBody>
          <a:bodyPr lIns="0" tIns="0" rIns="0" bIns="0" rtlCol="0" anchor="t">
            <a:spAutoFit/>
          </a:bodyPr>
          <a:lstStyle/>
          <a:p>
            <a:pPr algn="l">
              <a:lnSpc>
                <a:spcPts val="2459"/>
              </a:lnSpc>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Successful Pre-Retiree &amp; Retiree</a:t>
            </a:r>
          </a:p>
        </p:txBody>
      </p:sp>
      <p:sp>
        <p:nvSpPr>
          <p:cNvPr id="7" name="TextBox 7"/>
          <p:cNvSpPr txBox="1"/>
          <p:nvPr/>
        </p:nvSpPr>
        <p:spPr>
          <a:xfrm>
            <a:off x="822960" y="2840376"/>
            <a:ext cx="7711440" cy="3992888"/>
          </a:xfrm>
          <a:prstGeom prst="rect">
            <a:avLst/>
          </a:prstGeom>
        </p:spPr>
        <p:txBody>
          <a:bodyPr wrap="square" lIns="0" tIns="0" rIns="0" bIns="0" rtlCol="0" anchor="t">
            <a:spAutoFit/>
          </a:bodyPr>
          <a:lstStyle/>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Couples </a:t>
            </a:r>
          </a:p>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Women making big financial decisions alone</a:t>
            </a:r>
          </a:p>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Business Executives</a:t>
            </a:r>
          </a:p>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Business owners looking to exit within 5 years</a:t>
            </a:r>
          </a:p>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1-10M investable assets | 3-20M Net Worth</a:t>
            </a:r>
          </a:p>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Lives in the Treasure Valley</a:t>
            </a:r>
          </a:p>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Experienced investors</a:t>
            </a:r>
          </a:p>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Want family office experience</a:t>
            </a:r>
          </a:p>
          <a:p>
            <a:pPr marL="418199" lvl="1" indent="-209099" algn="l">
              <a:lnSpc>
                <a:spcPts val="3544"/>
              </a:lnSpc>
              <a:buFont typeface="Arial"/>
              <a:buChar char="•"/>
            </a:pPr>
            <a:r>
              <a:rPr lang="en-US" sz="1937"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Want to compound their impact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EA6BC64-BC18-FD37-F5AB-440FA2EC0A22}"/>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4657294" cy="8244728"/>
          </a:xfrm>
          <a:prstGeom prst="rect">
            <a:avLst/>
          </a:prstGeom>
        </p:spPr>
      </p:pic>
      <p:grpSp>
        <p:nvGrpSpPr>
          <p:cNvPr id="3" name="Group 3"/>
          <p:cNvGrpSpPr/>
          <p:nvPr/>
        </p:nvGrpSpPr>
        <p:grpSpPr>
          <a:xfrm>
            <a:off x="6661164" y="2706044"/>
            <a:ext cx="1205221" cy="1205221"/>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 name="TextBox 5"/>
            <p:cNvSpPr txBox="1"/>
            <p:nvPr/>
          </p:nvSpPr>
          <p:spPr>
            <a:xfrm>
              <a:off x="76200" y="38100"/>
              <a:ext cx="660400" cy="698500"/>
            </a:xfrm>
            <a:prstGeom prst="rect">
              <a:avLst/>
            </a:prstGeom>
          </p:spPr>
          <p:txBody>
            <a:bodyPr lIns="55161" tIns="55161" rIns="55161" bIns="55161" rtlCol="0" anchor="ctr"/>
            <a:lstStyle/>
            <a:p>
              <a:pPr algn="ctr">
                <a:lnSpc>
                  <a:spcPts val="2341"/>
                </a:lnSpc>
              </a:pPr>
              <a:endParaRPr/>
            </a:p>
          </p:txBody>
        </p:sp>
      </p:grpSp>
      <p:grpSp>
        <p:nvGrpSpPr>
          <p:cNvPr id="6" name="Group 6"/>
          <p:cNvGrpSpPr/>
          <p:nvPr/>
        </p:nvGrpSpPr>
        <p:grpSpPr>
          <a:xfrm>
            <a:off x="11262413" y="2706044"/>
            <a:ext cx="1205221" cy="120522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8" name="TextBox 8"/>
            <p:cNvSpPr txBox="1"/>
            <p:nvPr/>
          </p:nvSpPr>
          <p:spPr>
            <a:xfrm>
              <a:off x="76200" y="38100"/>
              <a:ext cx="660400" cy="698500"/>
            </a:xfrm>
            <a:prstGeom prst="rect">
              <a:avLst/>
            </a:prstGeom>
          </p:spPr>
          <p:txBody>
            <a:bodyPr lIns="55161" tIns="55161" rIns="55161" bIns="55161" rtlCol="0" anchor="ctr"/>
            <a:lstStyle/>
            <a:p>
              <a:pPr algn="ctr">
                <a:lnSpc>
                  <a:spcPts val="2341"/>
                </a:lnSpc>
              </a:pPr>
              <a:endParaRPr/>
            </a:p>
          </p:txBody>
        </p:sp>
      </p:grpSp>
      <p:sp>
        <p:nvSpPr>
          <p:cNvPr id="9" name="Freeform 9"/>
          <p:cNvSpPr/>
          <p:nvPr/>
        </p:nvSpPr>
        <p:spPr>
          <a:xfrm>
            <a:off x="2341520" y="2925934"/>
            <a:ext cx="642013" cy="765440"/>
          </a:xfrm>
          <a:custGeom>
            <a:avLst/>
            <a:gdLst/>
            <a:ahLst/>
            <a:cxnLst/>
            <a:rect l="l" t="t" r="r" b="b"/>
            <a:pathLst>
              <a:path w="642013" h="765440">
                <a:moveTo>
                  <a:pt x="0" y="0"/>
                </a:moveTo>
                <a:lnTo>
                  <a:pt x="642013" y="0"/>
                </a:lnTo>
                <a:lnTo>
                  <a:pt x="642013" y="765440"/>
                </a:lnTo>
                <a:lnTo>
                  <a:pt x="0" y="76544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6913654" y="2925934"/>
            <a:ext cx="700243" cy="676052"/>
          </a:xfrm>
          <a:custGeom>
            <a:avLst/>
            <a:gdLst/>
            <a:ahLst/>
            <a:cxnLst/>
            <a:rect l="l" t="t" r="r" b="b"/>
            <a:pathLst>
              <a:path w="700243" h="676052">
                <a:moveTo>
                  <a:pt x="0" y="0"/>
                </a:moveTo>
                <a:lnTo>
                  <a:pt x="700242" y="0"/>
                </a:lnTo>
                <a:lnTo>
                  <a:pt x="700242" y="676052"/>
                </a:lnTo>
                <a:lnTo>
                  <a:pt x="0" y="67605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Freeform 11"/>
          <p:cNvSpPr/>
          <p:nvPr/>
        </p:nvSpPr>
        <p:spPr>
          <a:xfrm>
            <a:off x="11516062" y="2962699"/>
            <a:ext cx="625313" cy="691910"/>
          </a:xfrm>
          <a:custGeom>
            <a:avLst/>
            <a:gdLst/>
            <a:ahLst/>
            <a:cxnLst/>
            <a:rect l="l" t="t" r="r" b="b"/>
            <a:pathLst>
              <a:path w="625313" h="691910">
                <a:moveTo>
                  <a:pt x="0" y="0"/>
                </a:moveTo>
                <a:lnTo>
                  <a:pt x="625313" y="0"/>
                </a:lnTo>
                <a:lnTo>
                  <a:pt x="625313" y="691910"/>
                </a:lnTo>
                <a:lnTo>
                  <a:pt x="0" y="6919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2"/>
          <p:cNvSpPr txBox="1"/>
          <p:nvPr/>
        </p:nvSpPr>
        <p:spPr>
          <a:xfrm>
            <a:off x="115673" y="753851"/>
            <a:ext cx="14399054" cy="1096326"/>
          </a:xfrm>
          <a:prstGeom prst="rect">
            <a:avLst/>
          </a:prstGeom>
        </p:spPr>
        <p:txBody>
          <a:bodyPr lIns="0" tIns="0" rIns="0" bIns="0" rtlCol="0" anchor="t">
            <a:spAutoFit/>
          </a:bodyPr>
          <a:lstStyle/>
          <a:p>
            <a:pPr algn="ctr">
              <a:lnSpc>
                <a:spcPts val="9143"/>
              </a:lnSpc>
            </a:pPr>
            <a:r>
              <a:rPr lang="en-US" sz="6530" dirty="0">
                <a:solidFill>
                  <a:srgbClr val="352245"/>
                </a:solidFill>
                <a:latin typeface="Calibri" panose="020F0502020204030204" pitchFamily="34" charset="0"/>
                <a:ea typeface="Calibri" panose="020F0502020204030204" pitchFamily="34" charset="0"/>
                <a:cs typeface="Calibri" panose="020F0502020204030204" pitchFamily="34" charset="0"/>
                <a:sym typeface="CeraGR-Medium"/>
              </a:rPr>
              <a:t>We Are Different</a:t>
            </a:r>
          </a:p>
        </p:txBody>
      </p:sp>
      <p:sp>
        <p:nvSpPr>
          <p:cNvPr id="13" name="TextBox 13"/>
          <p:cNvSpPr txBox="1"/>
          <p:nvPr/>
        </p:nvSpPr>
        <p:spPr>
          <a:xfrm>
            <a:off x="634069" y="4227191"/>
            <a:ext cx="4159766" cy="337400"/>
          </a:xfrm>
          <a:prstGeom prst="rect">
            <a:avLst/>
          </a:prstGeom>
        </p:spPr>
        <p:txBody>
          <a:bodyPr lIns="0" tIns="0" rIns="0" bIns="0" rtlCol="0" anchor="t">
            <a:spAutoFit/>
          </a:bodyPr>
          <a:lstStyle/>
          <a:p>
            <a:pPr algn="ctr">
              <a:lnSpc>
                <a:spcPts val="2815"/>
              </a:lnSpc>
            </a:pPr>
            <a:r>
              <a:rPr lang="en-US" sz="2011"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Treasure Valley Family Office </a:t>
            </a:r>
          </a:p>
        </p:txBody>
      </p:sp>
      <p:sp>
        <p:nvSpPr>
          <p:cNvPr id="14" name="TextBox 14"/>
          <p:cNvSpPr txBox="1"/>
          <p:nvPr/>
        </p:nvSpPr>
        <p:spPr>
          <a:xfrm>
            <a:off x="5235317" y="4227191"/>
            <a:ext cx="4159766" cy="337400"/>
          </a:xfrm>
          <a:prstGeom prst="rect">
            <a:avLst/>
          </a:prstGeom>
        </p:spPr>
        <p:txBody>
          <a:bodyPr lIns="0" tIns="0" rIns="0" bIns="0" rtlCol="0" anchor="t">
            <a:spAutoFit/>
          </a:bodyPr>
          <a:lstStyle/>
          <a:p>
            <a:pPr algn="ctr">
              <a:lnSpc>
                <a:spcPts val="2815"/>
              </a:lnSpc>
            </a:pPr>
            <a:r>
              <a:rPr lang="en-US" sz="2011"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Advanced Tax Planning</a:t>
            </a:r>
          </a:p>
        </p:txBody>
      </p:sp>
      <p:sp>
        <p:nvSpPr>
          <p:cNvPr id="15" name="TextBox 15"/>
          <p:cNvSpPr txBox="1"/>
          <p:nvPr/>
        </p:nvSpPr>
        <p:spPr>
          <a:xfrm>
            <a:off x="9836566" y="4227191"/>
            <a:ext cx="4159766" cy="337400"/>
          </a:xfrm>
          <a:prstGeom prst="rect">
            <a:avLst/>
          </a:prstGeom>
        </p:spPr>
        <p:txBody>
          <a:bodyPr lIns="0" tIns="0" rIns="0" bIns="0" rtlCol="0" anchor="t">
            <a:spAutoFit/>
          </a:bodyPr>
          <a:lstStyle/>
          <a:p>
            <a:pPr algn="ctr">
              <a:lnSpc>
                <a:spcPts val="2815"/>
              </a:lnSpc>
            </a:pPr>
            <a:r>
              <a:rPr lang="en-US" sz="2011">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Dynamic Investment Management</a:t>
            </a:r>
          </a:p>
        </p:txBody>
      </p:sp>
      <p:sp>
        <p:nvSpPr>
          <p:cNvPr id="16" name="TextBox 16"/>
          <p:cNvSpPr txBox="1"/>
          <p:nvPr/>
        </p:nvSpPr>
        <p:spPr>
          <a:xfrm>
            <a:off x="1041631" y="4848275"/>
            <a:ext cx="3344641" cy="1065292"/>
          </a:xfrm>
          <a:prstGeom prst="rect">
            <a:avLst/>
          </a:prstGeom>
        </p:spPr>
        <p:txBody>
          <a:bodyPr lIns="0" tIns="0" rIns="0" bIns="0" rtlCol="0" anchor="t">
            <a:spAutoFit/>
          </a:bodyPr>
          <a:lstStyle/>
          <a:p>
            <a:pPr algn="ctr">
              <a:lnSpc>
                <a:spcPts val="2079"/>
              </a:lnSpc>
            </a:pPr>
            <a:r>
              <a:rPr lang="en-US" sz="16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A powerful network of CPA’s, attorneys, and other strategic professionals working in concert to deliver advanced planning solutions beyond investing.</a:t>
            </a:r>
          </a:p>
        </p:txBody>
      </p:sp>
      <p:sp>
        <p:nvSpPr>
          <p:cNvPr id="17" name="TextBox 17"/>
          <p:cNvSpPr txBox="1"/>
          <p:nvPr/>
        </p:nvSpPr>
        <p:spPr>
          <a:xfrm>
            <a:off x="5642880" y="4848275"/>
            <a:ext cx="3344641" cy="795987"/>
          </a:xfrm>
          <a:prstGeom prst="rect">
            <a:avLst/>
          </a:prstGeom>
        </p:spPr>
        <p:txBody>
          <a:bodyPr lIns="0" tIns="0" rIns="0" bIns="0" rtlCol="0" anchor="t">
            <a:spAutoFit/>
          </a:bodyPr>
          <a:lstStyle/>
          <a:p>
            <a:pPr algn="ctr">
              <a:lnSpc>
                <a:spcPts val="2079"/>
              </a:lnSpc>
            </a:pPr>
            <a:r>
              <a:rPr lang="en-US" sz="16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Proactive tax planning combined with advanced strategies designed to reduce lifetime tax burden.</a:t>
            </a:r>
          </a:p>
        </p:txBody>
      </p:sp>
      <p:sp>
        <p:nvSpPr>
          <p:cNvPr id="18" name="TextBox 18"/>
          <p:cNvSpPr txBox="1"/>
          <p:nvPr/>
        </p:nvSpPr>
        <p:spPr>
          <a:xfrm>
            <a:off x="10244128" y="4848275"/>
            <a:ext cx="3344641" cy="1065292"/>
          </a:xfrm>
          <a:prstGeom prst="rect">
            <a:avLst/>
          </a:prstGeom>
        </p:spPr>
        <p:txBody>
          <a:bodyPr lIns="0" tIns="0" rIns="0" bIns="0" rtlCol="0" anchor="t">
            <a:spAutoFit/>
          </a:bodyPr>
          <a:lstStyle/>
          <a:p>
            <a:pPr algn="ctr">
              <a:lnSpc>
                <a:spcPts val="2079"/>
              </a:lnSpc>
            </a:pPr>
            <a:r>
              <a:rPr lang="en-US" sz="16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Protection first with strategic growth to dynamically shift in a complex and changing world.</a:t>
            </a:r>
          </a:p>
          <a:p>
            <a:pPr algn="ctr">
              <a:lnSpc>
                <a:spcPts val="2079"/>
              </a:lnSpc>
            </a:pPr>
            <a:endParaRPr lang="en-US" sz="1637"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49E87-4E65-7F89-0186-640D3E44D88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CB483AA-B414-9549-D871-DE2AF72F1F52}"/>
              </a:ext>
            </a:extLst>
          </p:cNvPr>
          <p:cNvPicPr>
            <a:picLocks noChangeAspect="1"/>
          </p:cNvPicPr>
          <p:nvPr/>
        </p:nvPicPr>
        <p:blipFill>
          <a:blip r:embed="rId3"/>
          <a:stretch>
            <a:fillRect/>
          </a:stretch>
        </p:blipFill>
        <p:spPr>
          <a:xfrm>
            <a:off x="0" y="10722"/>
            <a:ext cx="14630400" cy="8208155"/>
          </a:xfrm>
          <a:prstGeom prst="rect">
            <a:avLst/>
          </a:prstGeom>
        </p:spPr>
      </p:pic>
    </p:spTree>
    <p:extLst>
      <p:ext uri="{BB962C8B-B14F-4D97-AF65-F5344CB8AC3E}">
        <p14:creationId xmlns:p14="http://schemas.microsoft.com/office/powerpoint/2010/main" val="2615287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a:extLst>
              <a:ext uri="{FF2B5EF4-FFF2-40B4-BE49-F238E27FC236}">
                <a16:creationId xmlns:a16="http://schemas.microsoft.com/office/drawing/2014/main" id="{D3496E30-4A18-A6F5-CB6F-463D791AB14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grpSp>
        <p:nvGrpSpPr>
          <p:cNvPr id="2" name="Group 2"/>
          <p:cNvGrpSpPr/>
          <p:nvPr/>
        </p:nvGrpSpPr>
        <p:grpSpPr>
          <a:xfrm>
            <a:off x="5101256" y="1560448"/>
            <a:ext cx="4350941" cy="435094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9050" cap="sq">
              <a:solidFill>
                <a:srgbClr val="8E93A9"/>
              </a:solidFill>
              <a:prstDash val="lgDash"/>
              <a:miter/>
            </a:ln>
          </p:spPr>
          <p:txBody>
            <a:bodyPr/>
            <a:lstStyle/>
            <a:p>
              <a:endParaRPr lang="en-US"/>
            </a:p>
          </p:txBody>
        </p:sp>
        <p:sp>
          <p:nvSpPr>
            <p:cNvPr id="4" name="TextBox 4"/>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226625" y="1716971"/>
            <a:ext cx="4093176" cy="4093176"/>
          </a:xfrm>
          <a:custGeom>
            <a:avLst/>
            <a:gdLst/>
            <a:ahLst/>
            <a:cxnLst/>
            <a:rect l="l" t="t" r="r" b="b"/>
            <a:pathLst>
              <a:path w="4093176" h="4093176">
                <a:moveTo>
                  <a:pt x="0" y="0"/>
                </a:moveTo>
                <a:lnTo>
                  <a:pt x="4093176" y="0"/>
                </a:lnTo>
                <a:lnTo>
                  <a:pt x="4093176" y="4093176"/>
                </a:lnTo>
                <a:lnTo>
                  <a:pt x="0" y="4093176"/>
                </a:lnTo>
                <a:lnTo>
                  <a:pt x="0" y="0"/>
                </a:lnTo>
                <a:close/>
              </a:path>
            </a:pathLst>
          </a:custGeom>
          <a:blipFill>
            <a:blip>
              <a:alphaModFix amt="50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6" name="Group 6"/>
          <p:cNvGrpSpPr/>
          <p:nvPr/>
        </p:nvGrpSpPr>
        <p:grpSpPr>
          <a:xfrm>
            <a:off x="5580488" y="2039680"/>
            <a:ext cx="3392477" cy="339247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18699"/>
            </a:solidFill>
            <a:ln cap="sq">
              <a:noFill/>
              <a:prstDash val="solid"/>
              <a:miter/>
            </a:ln>
          </p:spPr>
          <p:txBody>
            <a:bodyPr/>
            <a:lstStyle/>
            <a:p>
              <a:endParaRPr lang="en-US"/>
            </a:p>
          </p:txBody>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4916710" y="5005662"/>
            <a:ext cx="1327556" cy="1327556"/>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11" name="TextBox 11"/>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12" name="Freeform 12"/>
          <p:cNvSpPr/>
          <p:nvPr/>
        </p:nvSpPr>
        <p:spPr>
          <a:xfrm>
            <a:off x="5066076" y="5155029"/>
            <a:ext cx="1254191" cy="1254191"/>
          </a:xfrm>
          <a:custGeom>
            <a:avLst/>
            <a:gdLst/>
            <a:ahLst/>
            <a:cxnLst/>
            <a:rect l="l" t="t" r="r" b="b"/>
            <a:pathLst>
              <a:path w="1254191" h="1254191">
                <a:moveTo>
                  <a:pt x="0" y="0"/>
                </a:moveTo>
                <a:lnTo>
                  <a:pt x="1254191" y="0"/>
                </a:lnTo>
                <a:lnTo>
                  <a:pt x="1254191" y="1254190"/>
                </a:lnTo>
                <a:lnTo>
                  <a:pt x="0" y="1254190"/>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grpSp>
        <p:nvGrpSpPr>
          <p:cNvPr id="13" name="Group 13"/>
          <p:cNvGrpSpPr/>
          <p:nvPr/>
        </p:nvGrpSpPr>
        <p:grpSpPr>
          <a:xfrm>
            <a:off x="5066076" y="5155029"/>
            <a:ext cx="1028823" cy="102882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15" name="TextBox 15"/>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16" name="Group 16"/>
          <p:cNvGrpSpPr/>
          <p:nvPr/>
        </p:nvGrpSpPr>
        <p:grpSpPr>
          <a:xfrm>
            <a:off x="8309187" y="5005662"/>
            <a:ext cx="1327556" cy="132755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18" name="TextBox 18"/>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19" name="Freeform 19"/>
          <p:cNvSpPr/>
          <p:nvPr/>
        </p:nvSpPr>
        <p:spPr>
          <a:xfrm>
            <a:off x="8458553" y="5155029"/>
            <a:ext cx="1254191" cy="1254191"/>
          </a:xfrm>
          <a:custGeom>
            <a:avLst/>
            <a:gdLst/>
            <a:ahLst/>
            <a:cxnLst/>
            <a:rect l="l" t="t" r="r" b="b"/>
            <a:pathLst>
              <a:path w="1254191" h="1254191">
                <a:moveTo>
                  <a:pt x="0" y="0"/>
                </a:moveTo>
                <a:lnTo>
                  <a:pt x="1254191" y="0"/>
                </a:lnTo>
                <a:lnTo>
                  <a:pt x="1254191" y="1254190"/>
                </a:lnTo>
                <a:lnTo>
                  <a:pt x="0" y="1254190"/>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grpSp>
        <p:nvGrpSpPr>
          <p:cNvPr id="20" name="Group 20"/>
          <p:cNvGrpSpPr/>
          <p:nvPr/>
        </p:nvGrpSpPr>
        <p:grpSpPr>
          <a:xfrm>
            <a:off x="8458553" y="5155029"/>
            <a:ext cx="1028823" cy="1028823"/>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2" name="TextBox 22"/>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23" name="Group 23"/>
          <p:cNvGrpSpPr/>
          <p:nvPr/>
        </p:nvGrpSpPr>
        <p:grpSpPr>
          <a:xfrm>
            <a:off x="4117387" y="3072140"/>
            <a:ext cx="1327556" cy="1327556"/>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25" name="TextBox 25"/>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26" name="Freeform 26"/>
          <p:cNvSpPr/>
          <p:nvPr/>
        </p:nvSpPr>
        <p:spPr>
          <a:xfrm>
            <a:off x="4266753" y="3221507"/>
            <a:ext cx="1254191" cy="1254191"/>
          </a:xfrm>
          <a:custGeom>
            <a:avLst/>
            <a:gdLst/>
            <a:ahLst/>
            <a:cxnLst/>
            <a:rect l="l" t="t" r="r" b="b"/>
            <a:pathLst>
              <a:path w="1254191" h="1254191">
                <a:moveTo>
                  <a:pt x="0" y="0"/>
                </a:moveTo>
                <a:lnTo>
                  <a:pt x="1254191" y="0"/>
                </a:lnTo>
                <a:lnTo>
                  <a:pt x="1254191" y="1254190"/>
                </a:lnTo>
                <a:lnTo>
                  <a:pt x="0" y="1254190"/>
                </a:lnTo>
                <a:lnTo>
                  <a:pt x="0" y="0"/>
                </a:lnTo>
                <a:close/>
              </a:path>
            </a:pathLst>
          </a:custGeom>
          <a:blipFill>
            <a:blip>
              <a:alphaModFix amt="50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grpSp>
        <p:nvGrpSpPr>
          <p:cNvPr id="27" name="Group 27"/>
          <p:cNvGrpSpPr/>
          <p:nvPr/>
        </p:nvGrpSpPr>
        <p:grpSpPr>
          <a:xfrm>
            <a:off x="4266753" y="3221507"/>
            <a:ext cx="1028823" cy="1028823"/>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9" name="TextBox 29"/>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30" name="Group 30"/>
          <p:cNvGrpSpPr/>
          <p:nvPr/>
        </p:nvGrpSpPr>
        <p:grpSpPr>
          <a:xfrm>
            <a:off x="9109456" y="3072140"/>
            <a:ext cx="1327556" cy="1327556"/>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32" name="TextBox 32"/>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33" name="Freeform 33"/>
          <p:cNvSpPr/>
          <p:nvPr/>
        </p:nvSpPr>
        <p:spPr>
          <a:xfrm>
            <a:off x="9258822" y="3221507"/>
            <a:ext cx="1254191" cy="1254191"/>
          </a:xfrm>
          <a:custGeom>
            <a:avLst/>
            <a:gdLst/>
            <a:ahLst/>
            <a:cxnLst/>
            <a:rect l="l" t="t" r="r" b="b"/>
            <a:pathLst>
              <a:path w="1254191" h="1254191">
                <a:moveTo>
                  <a:pt x="0" y="0"/>
                </a:moveTo>
                <a:lnTo>
                  <a:pt x="1254191" y="0"/>
                </a:lnTo>
                <a:lnTo>
                  <a:pt x="1254191" y="1254190"/>
                </a:lnTo>
                <a:lnTo>
                  <a:pt x="0" y="1254190"/>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grpSp>
        <p:nvGrpSpPr>
          <p:cNvPr id="34" name="Group 34"/>
          <p:cNvGrpSpPr/>
          <p:nvPr/>
        </p:nvGrpSpPr>
        <p:grpSpPr>
          <a:xfrm>
            <a:off x="9258822" y="3221507"/>
            <a:ext cx="1028823" cy="1028823"/>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6" name="TextBox 36"/>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37" name="Group 37"/>
          <p:cNvGrpSpPr/>
          <p:nvPr/>
        </p:nvGrpSpPr>
        <p:grpSpPr>
          <a:xfrm>
            <a:off x="4916710" y="1138325"/>
            <a:ext cx="1327556" cy="1327556"/>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39" name="TextBox 39"/>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40" name="Freeform 40"/>
          <p:cNvSpPr/>
          <p:nvPr/>
        </p:nvSpPr>
        <p:spPr>
          <a:xfrm>
            <a:off x="5066076" y="1287691"/>
            <a:ext cx="1254049" cy="1254049"/>
          </a:xfrm>
          <a:custGeom>
            <a:avLst/>
            <a:gdLst/>
            <a:ahLst/>
            <a:cxnLst/>
            <a:rect l="l" t="t" r="r" b="b"/>
            <a:pathLst>
              <a:path w="1254049" h="1254049">
                <a:moveTo>
                  <a:pt x="0" y="0"/>
                </a:moveTo>
                <a:lnTo>
                  <a:pt x="1254050" y="0"/>
                </a:lnTo>
                <a:lnTo>
                  <a:pt x="1254050" y="1254049"/>
                </a:lnTo>
                <a:lnTo>
                  <a:pt x="0" y="1254049"/>
                </a:lnTo>
                <a:lnTo>
                  <a:pt x="0" y="0"/>
                </a:lnTo>
                <a:close/>
              </a:path>
            </a:pathLst>
          </a:custGeom>
          <a:blipFill>
            <a:blip>
              <a:alphaModFix amt="50000"/>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grpSp>
        <p:nvGrpSpPr>
          <p:cNvPr id="41" name="Group 41"/>
          <p:cNvGrpSpPr/>
          <p:nvPr/>
        </p:nvGrpSpPr>
        <p:grpSpPr>
          <a:xfrm>
            <a:off x="5066076" y="1287691"/>
            <a:ext cx="1028823" cy="1028823"/>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3" name="TextBox 43"/>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grpSp>
        <p:nvGrpSpPr>
          <p:cNvPr id="44" name="Group 44"/>
          <p:cNvGrpSpPr/>
          <p:nvPr/>
        </p:nvGrpSpPr>
        <p:grpSpPr>
          <a:xfrm>
            <a:off x="8309187" y="1138325"/>
            <a:ext cx="1327556" cy="1327556"/>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851F"/>
            </a:solidFill>
          </p:spPr>
          <p:txBody>
            <a:bodyPr/>
            <a:lstStyle/>
            <a:p>
              <a:endParaRPr lang="en-US"/>
            </a:p>
          </p:txBody>
        </p:sp>
        <p:sp>
          <p:nvSpPr>
            <p:cNvPr id="46" name="TextBox 46"/>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47" name="Freeform 47"/>
          <p:cNvSpPr/>
          <p:nvPr/>
        </p:nvSpPr>
        <p:spPr>
          <a:xfrm>
            <a:off x="8458553" y="1287691"/>
            <a:ext cx="1254191" cy="1254191"/>
          </a:xfrm>
          <a:custGeom>
            <a:avLst/>
            <a:gdLst/>
            <a:ahLst/>
            <a:cxnLst/>
            <a:rect l="l" t="t" r="r" b="b"/>
            <a:pathLst>
              <a:path w="1254191" h="1254191">
                <a:moveTo>
                  <a:pt x="0" y="0"/>
                </a:moveTo>
                <a:lnTo>
                  <a:pt x="1254191" y="0"/>
                </a:lnTo>
                <a:lnTo>
                  <a:pt x="1254191" y="1254191"/>
                </a:lnTo>
                <a:lnTo>
                  <a:pt x="0" y="1254191"/>
                </a:lnTo>
                <a:lnTo>
                  <a:pt x="0" y="0"/>
                </a:lnTo>
                <a:close/>
              </a:path>
            </a:pathLst>
          </a:custGeom>
          <a:blipFill>
            <a:blip>
              <a:alphaModFix amt="50000"/>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n-US"/>
          </a:p>
        </p:txBody>
      </p:sp>
      <p:grpSp>
        <p:nvGrpSpPr>
          <p:cNvPr id="48" name="Group 48"/>
          <p:cNvGrpSpPr/>
          <p:nvPr/>
        </p:nvGrpSpPr>
        <p:grpSpPr>
          <a:xfrm>
            <a:off x="8458553" y="1287691"/>
            <a:ext cx="1028823" cy="1028823"/>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50" name="TextBox 50"/>
            <p:cNvSpPr txBox="1"/>
            <p:nvPr/>
          </p:nvSpPr>
          <p:spPr>
            <a:xfrm>
              <a:off x="76200" y="28575"/>
              <a:ext cx="660400" cy="708025"/>
            </a:xfrm>
            <a:prstGeom prst="rect">
              <a:avLst/>
            </a:prstGeom>
          </p:spPr>
          <p:txBody>
            <a:bodyPr lIns="47534" tIns="47534" rIns="47534" bIns="47534" rtlCol="0" anchor="ctr"/>
            <a:lstStyle/>
            <a:p>
              <a:pPr algn="ctr">
                <a:lnSpc>
                  <a:spcPts val="2659"/>
                </a:lnSpc>
              </a:pPr>
              <a:endParaRPr/>
            </a:p>
          </p:txBody>
        </p:sp>
      </p:grpSp>
      <p:sp>
        <p:nvSpPr>
          <p:cNvPr id="51" name="TextBox 51"/>
          <p:cNvSpPr txBox="1"/>
          <p:nvPr/>
        </p:nvSpPr>
        <p:spPr>
          <a:xfrm>
            <a:off x="2377348" y="1477339"/>
            <a:ext cx="2399891" cy="294953"/>
          </a:xfrm>
          <a:prstGeom prst="rect">
            <a:avLst/>
          </a:prstGeom>
        </p:spPr>
        <p:txBody>
          <a:bodyPr lIns="0" tIns="0" rIns="0" bIns="0" rtlCol="0" anchor="t">
            <a:spAutoFit/>
          </a:bodyPr>
          <a:lstStyle/>
          <a:p>
            <a:pPr algn="ctr">
              <a:lnSpc>
                <a:spcPts val="2329"/>
              </a:lnSpc>
            </a:pPr>
            <a:r>
              <a:rPr lang="en-US" sz="1925"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Income Optimization</a:t>
            </a:r>
          </a:p>
        </p:txBody>
      </p:sp>
      <p:sp>
        <p:nvSpPr>
          <p:cNvPr id="52" name="TextBox 52"/>
          <p:cNvSpPr txBox="1"/>
          <p:nvPr/>
        </p:nvSpPr>
        <p:spPr>
          <a:xfrm>
            <a:off x="1450796" y="3432095"/>
            <a:ext cx="2399891" cy="589905"/>
          </a:xfrm>
          <a:prstGeom prst="rect">
            <a:avLst/>
          </a:prstGeom>
        </p:spPr>
        <p:txBody>
          <a:bodyPr lIns="0" tIns="0" rIns="0" bIns="0" rtlCol="0" anchor="t">
            <a:spAutoFit/>
          </a:bodyPr>
          <a:lstStyle/>
          <a:p>
            <a:pPr algn="ctr">
              <a:lnSpc>
                <a:spcPts val="2329"/>
              </a:lnSpc>
            </a:pPr>
            <a:r>
              <a:rPr lang="en-US" sz="1925"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Magnified Charitable Giving</a:t>
            </a:r>
          </a:p>
        </p:txBody>
      </p:sp>
      <p:sp>
        <p:nvSpPr>
          <p:cNvPr id="53" name="TextBox 53"/>
          <p:cNvSpPr txBox="1"/>
          <p:nvPr/>
        </p:nvSpPr>
        <p:spPr>
          <a:xfrm>
            <a:off x="2377348" y="5392665"/>
            <a:ext cx="2399891" cy="589905"/>
          </a:xfrm>
          <a:prstGeom prst="rect">
            <a:avLst/>
          </a:prstGeom>
        </p:spPr>
        <p:txBody>
          <a:bodyPr lIns="0" tIns="0" rIns="0" bIns="0" rtlCol="0" anchor="t">
            <a:spAutoFit/>
          </a:bodyPr>
          <a:lstStyle/>
          <a:p>
            <a:pPr algn="ctr">
              <a:lnSpc>
                <a:spcPts val="2329"/>
              </a:lnSpc>
            </a:pPr>
            <a:r>
              <a:rPr lang="en-US" sz="1925"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Strategic Wealth</a:t>
            </a:r>
          </a:p>
          <a:p>
            <a:pPr algn="ctr">
              <a:lnSpc>
                <a:spcPts val="2329"/>
              </a:lnSpc>
            </a:pPr>
            <a:r>
              <a:rPr lang="en-US" sz="1925" dirty="0">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Protection</a:t>
            </a:r>
          </a:p>
        </p:txBody>
      </p:sp>
      <p:sp>
        <p:nvSpPr>
          <p:cNvPr id="54" name="TextBox 54"/>
          <p:cNvSpPr txBox="1"/>
          <p:nvPr/>
        </p:nvSpPr>
        <p:spPr>
          <a:xfrm>
            <a:off x="5408260" y="3018806"/>
            <a:ext cx="3813880" cy="1205458"/>
          </a:xfrm>
          <a:prstGeom prst="rect">
            <a:avLst/>
          </a:prstGeom>
        </p:spPr>
        <p:txBody>
          <a:bodyPr lIns="0" tIns="0" rIns="0" bIns="0" rtlCol="0" anchor="t">
            <a:spAutoFit/>
          </a:bodyPr>
          <a:lstStyle/>
          <a:p>
            <a:pPr algn="ctr">
              <a:lnSpc>
                <a:spcPts val="4728"/>
              </a:lnSpc>
            </a:pPr>
            <a:r>
              <a:rPr lang="en-US" sz="4184"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Advanced</a:t>
            </a:r>
          </a:p>
          <a:p>
            <a:pPr algn="ctr">
              <a:lnSpc>
                <a:spcPts val="4728"/>
              </a:lnSpc>
            </a:pPr>
            <a:r>
              <a:rPr lang="en-US" sz="4184" dirty="0">
                <a:solidFill>
                  <a:srgbClr val="FFFFFF"/>
                </a:solidFill>
                <a:latin typeface="Calibri" panose="020F0502020204030204" pitchFamily="34" charset="0"/>
                <a:ea typeface="Calibri" panose="020F0502020204030204" pitchFamily="34" charset="0"/>
                <a:cs typeface="Calibri" panose="020F0502020204030204" pitchFamily="34" charset="0"/>
                <a:sym typeface="CeraGR-Medium"/>
              </a:rPr>
              <a:t>Plan</a:t>
            </a:r>
          </a:p>
        </p:txBody>
      </p:sp>
      <p:sp>
        <p:nvSpPr>
          <p:cNvPr id="55" name="TextBox 55"/>
          <p:cNvSpPr txBox="1"/>
          <p:nvPr/>
        </p:nvSpPr>
        <p:spPr>
          <a:xfrm>
            <a:off x="10110786" y="1477339"/>
            <a:ext cx="2399891" cy="589905"/>
          </a:xfrm>
          <a:prstGeom prst="rect">
            <a:avLst/>
          </a:prstGeom>
        </p:spPr>
        <p:txBody>
          <a:bodyPr lIns="0" tIns="0" rIns="0" bIns="0" rtlCol="0" anchor="t">
            <a:spAutoFit/>
          </a:bodyPr>
          <a:lstStyle/>
          <a:p>
            <a:pPr algn="ctr">
              <a:lnSpc>
                <a:spcPts val="2329"/>
              </a:lnSpc>
            </a:pPr>
            <a:r>
              <a:rPr lang="en-US" sz="1925">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Dynamic Investment</a:t>
            </a:r>
          </a:p>
          <a:p>
            <a:pPr algn="ctr">
              <a:lnSpc>
                <a:spcPts val="2329"/>
              </a:lnSpc>
            </a:pPr>
            <a:r>
              <a:rPr lang="en-US" sz="1925">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Management</a:t>
            </a:r>
          </a:p>
        </p:txBody>
      </p:sp>
      <p:sp>
        <p:nvSpPr>
          <p:cNvPr id="56" name="TextBox 56"/>
          <p:cNvSpPr txBox="1"/>
          <p:nvPr/>
        </p:nvSpPr>
        <p:spPr>
          <a:xfrm>
            <a:off x="10674938" y="3432095"/>
            <a:ext cx="2399891" cy="589905"/>
          </a:xfrm>
          <a:prstGeom prst="rect">
            <a:avLst/>
          </a:prstGeom>
        </p:spPr>
        <p:txBody>
          <a:bodyPr lIns="0" tIns="0" rIns="0" bIns="0" rtlCol="0" anchor="t">
            <a:spAutoFit/>
          </a:bodyPr>
          <a:lstStyle/>
          <a:p>
            <a:pPr algn="ctr">
              <a:lnSpc>
                <a:spcPts val="2329"/>
              </a:lnSpc>
            </a:pPr>
            <a:r>
              <a:rPr lang="en-US" sz="1925">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Efficient Wealth</a:t>
            </a:r>
          </a:p>
          <a:p>
            <a:pPr algn="ctr">
              <a:lnSpc>
                <a:spcPts val="2329"/>
              </a:lnSpc>
            </a:pPr>
            <a:r>
              <a:rPr lang="en-US" sz="1925">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Transfer </a:t>
            </a:r>
          </a:p>
        </p:txBody>
      </p:sp>
      <p:sp>
        <p:nvSpPr>
          <p:cNvPr id="57" name="TextBox 57"/>
          <p:cNvSpPr txBox="1"/>
          <p:nvPr/>
        </p:nvSpPr>
        <p:spPr>
          <a:xfrm>
            <a:off x="9885918" y="5392665"/>
            <a:ext cx="2399891" cy="589905"/>
          </a:xfrm>
          <a:prstGeom prst="rect">
            <a:avLst/>
          </a:prstGeom>
        </p:spPr>
        <p:txBody>
          <a:bodyPr lIns="0" tIns="0" rIns="0" bIns="0" rtlCol="0" anchor="t">
            <a:spAutoFit/>
          </a:bodyPr>
          <a:lstStyle/>
          <a:p>
            <a:pPr algn="ctr">
              <a:lnSpc>
                <a:spcPts val="2329"/>
              </a:lnSpc>
            </a:pPr>
            <a:r>
              <a:rPr lang="en-US" sz="1925">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Advanced Tax</a:t>
            </a:r>
          </a:p>
          <a:p>
            <a:pPr algn="ctr">
              <a:lnSpc>
                <a:spcPts val="2329"/>
              </a:lnSpc>
            </a:pPr>
            <a:r>
              <a:rPr lang="en-US" sz="1925">
                <a:solidFill>
                  <a:srgbClr val="000000"/>
                </a:solidFill>
                <a:latin typeface="Calibri" panose="020F0502020204030204" pitchFamily="34" charset="0"/>
                <a:ea typeface="Calibri" panose="020F0502020204030204" pitchFamily="34" charset="0"/>
                <a:cs typeface="Calibri" panose="020F0502020204030204" pitchFamily="34" charset="0"/>
                <a:sym typeface="CeraGR-Medium"/>
              </a:rPr>
              <a:t>Mitigation</a:t>
            </a:r>
          </a:p>
        </p:txBody>
      </p:sp>
      <p:sp>
        <p:nvSpPr>
          <p:cNvPr id="58" name="Freeform 58"/>
          <p:cNvSpPr/>
          <p:nvPr/>
        </p:nvSpPr>
        <p:spPr>
          <a:xfrm>
            <a:off x="8710585" y="1524964"/>
            <a:ext cx="511555" cy="520667"/>
          </a:xfrm>
          <a:custGeom>
            <a:avLst/>
            <a:gdLst/>
            <a:ahLst/>
            <a:cxnLst/>
            <a:rect l="l" t="t" r="r" b="b"/>
            <a:pathLst>
              <a:path w="511555" h="520667">
                <a:moveTo>
                  <a:pt x="0" y="0"/>
                </a:moveTo>
                <a:lnTo>
                  <a:pt x="511555" y="0"/>
                </a:lnTo>
                <a:lnTo>
                  <a:pt x="511555" y="520666"/>
                </a:lnTo>
                <a:lnTo>
                  <a:pt x="0" y="52066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59" name="Freeform 59"/>
          <p:cNvSpPr/>
          <p:nvPr/>
        </p:nvSpPr>
        <p:spPr>
          <a:xfrm>
            <a:off x="8705515" y="5384012"/>
            <a:ext cx="516624" cy="570856"/>
          </a:xfrm>
          <a:custGeom>
            <a:avLst/>
            <a:gdLst/>
            <a:ahLst/>
            <a:cxnLst/>
            <a:rect l="l" t="t" r="r" b="b"/>
            <a:pathLst>
              <a:path w="516624" h="570856">
                <a:moveTo>
                  <a:pt x="0" y="0"/>
                </a:moveTo>
                <a:lnTo>
                  <a:pt x="516625" y="0"/>
                </a:lnTo>
                <a:lnTo>
                  <a:pt x="516625" y="570856"/>
                </a:lnTo>
                <a:lnTo>
                  <a:pt x="0" y="57085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60" name="Freeform 60"/>
          <p:cNvSpPr/>
          <p:nvPr/>
        </p:nvSpPr>
        <p:spPr>
          <a:xfrm>
            <a:off x="9509347" y="3438443"/>
            <a:ext cx="551963" cy="551963"/>
          </a:xfrm>
          <a:custGeom>
            <a:avLst/>
            <a:gdLst/>
            <a:ahLst/>
            <a:cxnLst/>
            <a:rect l="l" t="t" r="r" b="b"/>
            <a:pathLst>
              <a:path w="551963" h="551963">
                <a:moveTo>
                  <a:pt x="0" y="0"/>
                </a:moveTo>
                <a:lnTo>
                  <a:pt x="551963" y="0"/>
                </a:lnTo>
                <a:lnTo>
                  <a:pt x="551963" y="551963"/>
                </a:lnTo>
                <a:lnTo>
                  <a:pt x="0" y="55196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61" name="Freeform 61"/>
          <p:cNvSpPr/>
          <p:nvPr/>
        </p:nvSpPr>
        <p:spPr>
          <a:xfrm>
            <a:off x="5311195" y="5336435"/>
            <a:ext cx="538585" cy="645980"/>
          </a:xfrm>
          <a:custGeom>
            <a:avLst/>
            <a:gdLst/>
            <a:ahLst/>
            <a:cxnLst/>
            <a:rect l="l" t="t" r="r" b="b"/>
            <a:pathLst>
              <a:path w="538585" h="645980">
                <a:moveTo>
                  <a:pt x="0" y="0"/>
                </a:moveTo>
                <a:lnTo>
                  <a:pt x="538586" y="0"/>
                </a:lnTo>
                <a:lnTo>
                  <a:pt x="538586" y="645980"/>
                </a:lnTo>
                <a:lnTo>
                  <a:pt x="0" y="645980"/>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62" name="Freeform 62"/>
          <p:cNvSpPr/>
          <p:nvPr/>
        </p:nvSpPr>
        <p:spPr>
          <a:xfrm>
            <a:off x="4531471" y="3479720"/>
            <a:ext cx="491536" cy="510686"/>
          </a:xfrm>
          <a:custGeom>
            <a:avLst/>
            <a:gdLst/>
            <a:ahLst/>
            <a:cxnLst/>
            <a:rect l="l" t="t" r="r" b="b"/>
            <a:pathLst>
              <a:path w="491536" h="510686">
                <a:moveTo>
                  <a:pt x="0" y="0"/>
                </a:moveTo>
                <a:lnTo>
                  <a:pt x="491536" y="0"/>
                </a:lnTo>
                <a:lnTo>
                  <a:pt x="491536" y="510686"/>
                </a:lnTo>
                <a:lnTo>
                  <a:pt x="0" y="51068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63" name="Freeform 63"/>
          <p:cNvSpPr/>
          <p:nvPr/>
        </p:nvSpPr>
        <p:spPr>
          <a:xfrm>
            <a:off x="5281871" y="1503485"/>
            <a:ext cx="597234" cy="597234"/>
          </a:xfrm>
          <a:custGeom>
            <a:avLst/>
            <a:gdLst/>
            <a:ahLst/>
            <a:cxnLst/>
            <a:rect l="l" t="t" r="r" b="b"/>
            <a:pathLst>
              <a:path w="597234" h="597234">
                <a:moveTo>
                  <a:pt x="0" y="0"/>
                </a:moveTo>
                <a:lnTo>
                  <a:pt x="597234" y="0"/>
                </a:lnTo>
                <a:lnTo>
                  <a:pt x="597234" y="597235"/>
                </a:lnTo>
                <a:lnTo>
                  <a:pt x="0" y="597235"/>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BA4824-D08B-5EAD-6E37-B12DC6FE7AA0}"/>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5" y="0"/>
            <a:ext cx="14630400" cy="8229600"/>
          </a:xfrm>
          <a:prstGeom prst="rect">
            <a:avLst/>
          </a:prstGeom>
        </p:spPr>
      </p:pic>
      <p:sp>
        <p:nvSpPr>
          <p:cNvPr id="4" name="TextBox 3">
            <a:extLst>
              <a:ext uri="{FF2B5EF4-FFF2-40B4-BE49-F238E27FC236}">
                <a16:creationId xmlns:a16="http://schemas.microsoft.com/office/drawing/2014/main" id="{E15CEE97-7A7B-4820-C973-B5686D1D6498}"/>
              </a:ext>
            </a:extLst>
          </p:cNvPr>
          <p:cNvSpPr txBox="1"/>
          <p:nvPr/>
        </p:nvSpPr>
        <p:spPr>
          <a:xfrm>
            <a:off x="1143000" y="2057400"/>
            <a:ext cx="12344400" cy="2554545"/>
          </a:xfrm>
          <a:prstGeom prst="rect">
            <a:avLst/>
          </a:prstGeom>
          <a:noFill/>
        </p:spPr>
        <p:txBody>
          <a:bodyPr wrap="square" rtlCol="0">
            <a:spAutoFit/>
          </a:bodyPr>
          <a:lstStyle/>
          <a:p>
            <a:pPr algn="ctr"/>
            <a:r>
              <a:rPr lang="en-US" sz="2000" dirty="0"/>
              <a:t>This material is intended for educational purposes only. You should always consult a financial, tax, or legal professional familiar with your unique circumstances before making any financial decisions. Nothing in this material constitutes a solicitation for the sale or purchase of any securities. Any mentioned rates of return are historical or hypothetical in nature and are not a guarantee of future returns. Past performance does not guarantee future performance. Future returns may be lower or higher. Investments involve risk. Investment values will fluctuate with market conditions, and security positions, when sold, may be worth less or more than their original cost. Advisory Services offered through Treasure Valley Financial Planning, a Registered Investment Adviser with the SEC. Registration of an investment adviser does not imply a certain level of skill or training. </a:t>
            </a:r>
          </a:p>
        </p:txBody>
      </p:sp>
    </p:spTree>
    <p:extLst>
      <p:ext uri="{BB962C8B-B14F-4D97-AF65-F5344CB8AC3E}">
        <p14:creationId xmlns:p14="http://schemas.microsoft.com/office/powerpoint/2010/main" val="5322246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1107</TotalTime>
  <Words>541</Words>
  <Application>Microsoft Office PowerPoint</Application>
  <PresentationFormat>Custom</PresentationFormat>
  <Paragraphs>69</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TVFP Service Book Slide</dc:title>
  <dc:creator>JT Belnap</dc:creator>
  <cp:lastModifiedBy>Nick Stablein</cp:lastModifiedBy>
  <cp:revision>10</cp:revision>
  <dcterms:created xsi:type="dcterms:W3CDTF">2006-08-16T00:00:00Z</dcterms:created>
  <dcterms:modified xsi:type="dcterms:W3CDTF">2026-09-15T18:47:03Z</dcterms:modified>
  <dc:identifier>DAGo3LGxN0g</dc:identifier>
</cp:coreProperties>
</file>